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2" r:id="rId6"/>
    <p:sldId id="266" r:id="rId7"/>
    <p:sldId id="265" r:id="rId8"/>
    <p:sldId id="269" r:id="rId9"/>
    <p:sldId id="267" r:id="rId10"/>
    <p:sldId id="268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81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5A3"/>
    <a:srgbClr val="FDF5EF"/>
    <a:srgbClr val="AEB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E303EA-39B8-420A-AA33-FBB1E0EDC06B}" v="375" dt="2024-03-08T16:35:31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77124" autoAdjust="0"/>
  </p:normalViewPr>
  <p:slideViewPr>
    <p:cSldViewPr snapToGrid="0">
      <p:cViewPr varScale="1">
        <p:scale>
          <a:sx n="63" d="100"/>
          <a:sy n="63" d="100"/>
        </p:scale>
        <p:origin x="145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5B442B-D5AD-4868-9519-4F8C743291F2}" type="doc">
      <dgm:prSet loTypeId="urn:microsoft.com/office/officeart/2005/8/layout/hProcess10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FA8879E0-5545-420E-A4CF-BB107A9287DC}">
      <dgm:prSet phldrT="[Testo]" custT="1"/>
      <dgm:spPr/>
      <dgm:t>
        <a:bodyPr/>
        <a:lstStyle/>
        <a:p>
          <a:r>
            <a:rPr lang="en-GB" sz="1400" b="1" dirty="0">
              <a:latin typeface="Univers Condensed" panose="020B0506020202050204" pitchFamily="34" charset="0"/>
            </a:rPr>
            <a:t>Dataset Acquisition</a:t>
          </a:r>
        </a:p>
      </dgm:t>
    </dgm:pt>
    <dgm:pt modelId="{6213845B-5D77-4116-BBAB-791EC6474471}" type="parTrans" cxnId="{AAA0BFFE-FB0B-4C57-980E-2EA47954E476}">
      <dgm:prSet/>
      <dgm:spPr/>
      <dgm:t>
        <a:bodyPr/>
        <a:lstStyle/>
        <a:p>
          <a:endParaRPr lang="en-GB"/>
        </a:p>
      </dgm:t>
    </dgm:pt>
    <dgm:pt modelId="{02F21A5B-27FC-4F1A-A819-7079B1BF2AFA}" type="sibTrans" cxnId="{AAA0BFFE-FB0B-4C57-980E-2EA47954E476}">
      <dgm:prSet/>
      <dgm:spPr/>
      <dgm:t>
        <a:bodyPr/>
        <a:lstStyle/>
        <a:p>
          <a:endParaRPr lang="en-GB"/>
        </a:p>
      </dgm:t>
    </dgm:pt>
    <dgm:pt modelId="{1B1A95D0-29F8-4D57-9A7F-7A8652549121}">
      <dgm:prSet phldrT="[Testo]" custT="1"/>
      <dgm:spPr/>
      <dgm:t>
        <a:bodyPr/>
        <a:lstStyle/>
        <a:p>
          <a:r>
            <a:rPr lang="en-GB" sz="1400" b="1" dirty="0">
              <a:latin typeface="Univers Condensed" panose="020B0506020202050204" pitchFamily="34" charset="0"/>
            </a:rPr>
            <a:t>Model Training</a:t>
          </a:r>
        </a:p>
      </dgm:t>
    </dgm:pt>
    <dgm:pt modelId="{8FEBFC97-0D60-432B-AC4F-A054026F7014}" type="parTrans" cxnId="{5A2BE2C6-6C55-49EA-9EAD-B722C7A77922}">
      <dgm:prSet/>
      <dgm:spPr/>
      <dgm:t>
        <a:bodyPr/>
        <a:lstStyle/>
        <a:p>
          <a:endParaRPr lang="en-GB"/>
        </a:p>
      </dgm:t>
    </dgm:pt>
    <dgm:pt modelId="{79C56096-AA62-4DFD-BD2D-217741F20BB3}" type="sibTrans" cxnId="{5A2BE2C6-6C55-49EA-9EAD-B722C7A77922}">
      <dgm:prSet/>
      <dgm:spPr/>
      <dgm:t>
        <a:bodyPr/>
        <a:lstStyle/>
        <a:p>
          <a:endParaRPr lang="en-GB"/>
        </a:p>
      </dgm:t>
    </dgm:pt>
    <dgm:pt modelId="{E23DC1D8-DB1E-4D1D-8137-A7AA24B020FB}">
      <dgm:prSet phldrT="[Testo]" custT="1"/>
      <dgm:spPr/>
      <dgm:t>
        <a:bodyPr/>
        <a:lstStyle/>
        <a:p>
          <a:r>
            <a:rPr lang="en-GB" sz="1400" b="1" i="0" dirty="0">
              <a:latin typeface="Univers Condensed" panose="020B0506020202050204" pitchFamily="34" charset="0"/>
            </a:rPr>
            <a:t>Model Evaluation</a:t>
          </a:r>
        </a:p>
      </dgm:t>
    </dgm:pt>
    <dgm:pt modelId="{4FB56AD8-B640-4D9D-AFE5-873BFCFE64FC}" type="parTrans" cxnId="{0DF80E4F-CB4A-4D72-B60C-3E253B3D3F5B}">
      <dgm:prSet/>
      <dgm:spPr/>
      <dgm:t>
        <a:bodyPr/>
        <a:lstStyle/>
        <a:p>
          <a:endParaRPr lang="en-GB"/>
        </a:p>
      </dgm:t>
    </dgm:pt>
    <dgm:pt modelId="{8BBBFC70-C4AD-403D-9CBB-984177F3955D}" type="sibTrans" cxnId="{0DF80E4F-CB4A-4D72-B60C-3E253B3D3F5B}">
      <dgm:prSet/>
      <dgm:spPr/>
      <dgm:t>
        <a:bodyPr/>
        <a:lstStyle/>
        <a:p>
          <a:endParaRPr lang="en-GB"/>
        </a:p>
      </dgm:t>
    </dgm:pt>
    <dgm:pt modelId="{C4FBD1CF-2857-4655-934E-C4918615B04A}">
      <dgm:prSet phldrT="[Testo]" custT="1"/>
      <dgm:spPr/>
      <dgm:t>
        <a:bodyPr/>
        <a:lstStyle/>
        <a:p>
          <a:r>
            <a:rPr lang="en-GB" sz="1400" b="1" dirty="0">
              <a:latin typeface="Univers Condensed" panose="020B0506020202050204" pitchFamily="34" charset="0"/>
            </a:rPr>
            <a:t>Image Preprocessing</a:t>
          </a:r>
        </a:p>
      </dgm:t>
    </dgm:pt>
    <dgm:pt modelId="{FE902ABB-1A73-4D1B-97C9-3B6A37CE8548}" type="sibTrans" cxnId="{750EF50A-8A91-4D5A-8A2C-FF8F13A18746}">
      <dgm:prSet/>
      <dgm:spPr/>
      <dgm:t>
        <a:bodyPr/>
        <a:lstStyle/>
        <a:p>
          <a:endParaRPr lang="en-GB"/>
        </a:p>
      </dgm:t>
    </dgm:pt>
    <dgm:pt modelId="{FE496668-8AF7-4C91-9BC8-BDBA754120FE}" type="parTrans" cxnId="{750EF50A-8A91-4D5A-8A2C-FF8F13A18746}">
      <dgm:prSet/>
      <dgm:spPr/>
      <dgm:t>
        <a:bodyPr/>
        <a:lstStyle/>
        <a:p>
          <a:endParaRPr lang="en-GB"/>
        </a:p>
      </dgm:t>
    </dgm:pt>
    <dgm:pt modelId="{B777B241-70D5-4960-8199-9D88BB5BB48E}" type="pres">
      <dgm:prSet presAssocID="{385B442B-D5AD-4868-9519-4F8C743291F2}" presName="Name0" presStyleCnt="0">
        <dgm:presLayoutVars>
          <dgm:dir/>
          <dgm:resizeHandles val="exact"/>
        </dgm:presLayoutVars>
      </dgm:prSet>
      <dgm:spPr/>
    </dgm:pt>
    <dgm:pt modelId="{222BD7E9-B415-4D22-BB6E-AC226C4F8AC4}" type="pres">
      <dgm:prSet presAssocID="{FA8879E0-5545-420E-A4CF-BB107A9287DC}" presName="composite" presStyleCnt="0"/>
      <dgm:spPr/>
    </dgm:pt>
    <dgm:pt modelId="{8FD21021-F7CD-48C8-9BF6-ED68B14C3BF8}" type="pres">
      <dgm:prSet presAssocID="{FA8879E0-5545-420E-A4CF-BB107A9287DC}" presName="imagSh" presStyleLbl="bgImgPlace1" presStyleIdx="0" presStyleCnt="4" custLinFactNeighborX="2156" custLinFactNeighborY="-319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EDA12CC-23C7-46DF-AE1E-02FF082C1B41}" type="pres">
      <dgm:prSet presAssocID="{FA8879E0-5545-420E-A4CF-BB107A9287DC}" presName="txNode" presStyleLbl="node1" presStyleIdx="0" presStyleCnt="4" custScaleX="176294" custLinFactNeighborX="1432" custLinFactNeighborY="34128">
        <dgm:presLayoutVars>
          <dgm:bulletEnabled val="1"/>
        </dgm:presLayoutVars>
      </dgm:prSet>
      <dgm:spPr/>
    </dgm:pt>
    <dgm:pt modelId="{7C47F0B4-102E-4190-A5C0-1E3A3080BF22}" type="pres">
      <dgm:prSet presAssocID="{02F21A5B-27FC-4F1A-A819-7079B1BF2AFA}" presName="sibTrans" presStyleLbl="sibTrans2D1" presStyleIdx="0" presStyleCnt="3" custAng="21523258" custScaleX="205115" custScaleY="85274"/>
      <dgm:spPr/>
    </dgm:pt>
    <dgm:pt modelId="{2F05CBC2-9461-493B-9F28-91B021BF66B8}" type="pres">
      <dgm:prSet presAssocID="{02F21A5B-27FC-4F1A-A819-7079B1BF2AFA}" presName="connTx" presStyleLbl="sibTrans2D1" presStyleIdx="0" presStyleCnt="3"/>
      <dgm:spPr/>
    </dgm:pt>
    <dgm:pt modelId="{5AFDE978-4333-46BC-8550-6869428A3BA9}" type="pres">
      <dgm:prSet presAssocID="{C4FBD1CF-2857-4655-934E-C4918615B04A}" presName="composite" presStyleCnt="0"/>
      <dgm:spPr/>
    </dgm:pt>
    <dgm:pt modelId="{61C6ADF7-F7BC-4F62-9404-F2B444AEB033}" type="pres">
      <dgm:prSet presAssocID="{C4FBD1CF-2857-4655-934E-C4918615B04A}" presName="imagSh" presStyleLbl="bgImgPlace1" presStyleIdx="1" presStyleCnt="4" custLinFactNeighborX="-3940" custLinFactNeighborY="-2690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12B24BD-D718-4252-88E1-FD22FCCFD9B2}" type="pres">
      <dgm:prSet presAssocID="{C4FBD1CF-2857-4655-934E-C4918615B04A}" presName="txNode" presStyleLbl="node1" presStyleIdx="1" presStyleCnt="4" custScaleX="213797" custLinFactNeighborX="-4750" custLinFactNeighborY="34128">
        <dgm:presLayoutVars>
          <dgm:bulletEnabled val="1"/>
        </dgm:presLayoutVars>
      </dgm:prSet>
      <dgm:spPr/>
    </dgm:pt>
    <dgm:pt modelId="{36330601-E494-4580-95BF-48CDFB71696F}" type="pres">
      <dgm:prSet presAssocID="{FE902ABB-1A73-4D1B-97C9-3B6A37CE8548}" presName="sibTrans" presStyleLbl="sibTrans2D1" presStyleIdx="1" presStyleCnt="3" custAng="21548151" custScaleX="175669" custScaleY="97769" custLinFactNeighborX="-11335" custLinFactNeighborY="-32679"/>
      <dgm:spPr/>
    </dgm:pt>
    <dgm:pt modelId="{DE4F8419-BA55-4546-87E7-5BD629120B47}" type="pres">
      <dgm:prSet presAssocID="{FE902ABB-1A73-4D1B-97C9-3B6A37CE8548}" presName="connTx" presStyleLbl="sibTrans2D1" presStyleIdx="1" presStyleCnt="3"/>
      <dgm:spPr/>
    </dgm:pt>
    <dgm:pt modelId="{F0C2F34B-009F-49A3-B778-D26057E6FC33}" type="pres">
      <dgm:prSet presAssocID="{1B1A95D0-29F8-4D57-9A7F-7A8652549121}" presName="composite" presStyleCnt="0"/>
      <dgm:spPr/>
    </dgm:pt>
    <dgm:pt modelId="{525E2599-77F4-455F-8B24-89587EB6DB72}" type="pres">
      <dgm:prSet presAssocID="{1B1A95D0-29F8-4D57-9A7F-7A8652549121}" presName="imagSh" presStyleLbl="bgImgPlace1" presStyleIdx="2" presStyleCnt="4" custLinFactNeighborX="-1377" custLinFactNeighborY="-2345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BAB3F4F-2957-4D66-B5AE-31833F9E2837}" type="pres">
      <dgm:prSet presAssocID="{1B1A95D0-29F8-4D57-9A7F-7A8652549121}" presName="txNode" presStyleLbl="node1" presStyleIdx="2" presStyleCnt="4" custScaleX="160225" custLinFactNeighborX="-5522" custLinFactNeighborY="33405">
        <dgm:presLayoutVars>
          <dgm:bulletEnabled val="1"/>
        </dgm:presLayoutVars>
      </dgm:prSet>
      <dgm:spPr/>
    </dgm:pt>
    <dgm:pt modelId="{6EE01924-82AA-4155-B306-BD89757C897F}" type="pres">
      <dgm:prSet presAssocID="{79C56096-AA62-4DFD-BD2D-217741F20BB3}" presName="sibTrans" presStyleLbl="sibTrans2D1" presStyleIdx="2" presStyleCnt="3" custScaleX="185472" custScaleY="125246" custLinFactNeighborX="-5903" custLinFactNeighborY="-48428"/>
      <dgm:spPr/>
    </dgm:pt>
    <dgm:pt modelId="{D7ACEB35-E39F-4B7E-8082-5C2959A6B33C}" type="pres">
      <dgm:prSet presAssocID="{79C56096-AA62-4DFD-BD2D-217741F20BB3}" presName="connTx" presStyleLbl="sibTrans2D1" presStyleIdx="2" presStyleCnt="3"/>
      <dgm:spPr/>
    </dgm:pt>
    <dgm:pt modelId="{D45229AF-9959-4BDA-AF6C-15EB89B0731B}" type="pres">
      <dgm:prSet presAssocID="{E23DC1D8-DB1E-4D1D-8137-A7AA24B020FB}" presName="composite" presStyleCnt="0"/>
      <dgm:spPr/>
    </dgm:pt>
    <dgm:pt modelId="{B9FEA443-7C4D-48A8-A881-0B7CAC704FBA}" type="pres">
      <dgm:prSet presAssocID="{E23DC1D8-DB1E-4D1D-8137-A7AA24B020FB}" presName="imagSh" presStyleLbl="bgImgPlace1" presStyleIdx="3" presStyleCnt="4" custLinFactNeighborX="20112" custLinFactNeighborY="-2268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3B5DC33-A0F0-415A-BDC4-06D355444857}" type="pres">
      <dgm:prSet presAssocID="{E23DC1D8-DB1E-4D1D-8137-A7AA24B020FB}" presName="txNode" presStyleLbl="node1" presStyleIdx="3" presStyleCnt="4" custScaleX="154297" custLinFactNeighborX="-1677" custLinFactNeighborY="38795">
        <dgm:presLayoutVars>
          <dgm:bulletEnabled val="1"/>
        </dgm:presLayoutVars>
      </dgm:prSet>
      <dgm:spPr/>
    </dgm:pt>
  </dgm:ptLst>
  <dgm:cxnLst>
    <dgm:cxn modelId="{D797FA00-72F5-4099-A5C5-71EF21A40471}" type="presOf" srcId="{FE902ABB-1A73-4D1B-97C9-3B6A37CE8548}" destId="{DE4F8419-BA55-4546-87E7-5BD629120B47}" srcOrd="1" destOrd="0" presId="urn:microsoft.com/office/officeart/2005/8/layout/hProcess10"/>
    <dgm:cxn modelId="{750EF50A-8A91-4D5A-8A2C-FF8F13A18746}" srcId="{385B442B-D5AD-4868-9519-4F8C743291F2}" destId="{C4FBD1CF-2857-4655-934E-C4918615B04A}" srcOrd="1" destOrd="0" parTransId="{FE496668-8AF7-4C91-9BC8-BDBA754120FE}" sibTransId="{FE902ABB-1A73-4D1B-97C9-3B6A37CE8548}"/>
    <dgm:cxn modelId="{DE7F8117-BDEC-4E91-A6FC-56C313775671}" type="presOf" srcId="{C4FBD1CF-2857-4655-934E-C4918615B04A}" destId="{512B24BD-D718-4252-88E1-FD22FCCFD9B2}" srcOrd="0" destOrd="0" presId="urn:microsoft.com/office/officeart/2005/8/layout/hProcess10"/>
    <dgm:cxn modelId="{D11EDF2A-7DFA-4975-A09C-184B12A9E572}" type="presOf" srcId="{02F21A5B-27FC-4F1A-A819-7079B1BF2AFA}" destId="{7C47F0B4-102E-4190-A5C0-1E3A3080BF22}" srcOrd="0" destOrd="0" presId="urn:microsoft.com/office/officeart/2005/8/layout/hProcess10"/>
    <dgm:cxn modelId="{0DF80E4F-CB4A-4D72-B60C-3E253B3D3F5B}" srcId="{385B442B-D5AD-4868-9519-4F8C743291F2}" destId="{E23DC1D8-DB1E-4D1D-8137-A7AA24B020FB}" srcOrd="3" destOrd="0" parTransId="{4FB56AD8-B640-4D9D-AFE5-873BFCFE64FC}" sibTransId="{8BBBFC70-C4AD-403D-9CBB-984177F3955D}"/>
    <dgm:cxn modelId="{FEA0F052-D565-4317-9AD5-4CE99F4BA8C4}" type="presOf" srcId="{FA8879E0-5545-420E-A4CF-BB107A9287DC}" destId="{CEDA12CC-23C7-46DF-AE1E-02FF082C1B41}" srcOrd="0" destOrd="0" presId="urn:microsoft.com/office/officeart/2005/8/layout/hProcess10"/>
    <dgm:cxn modelId="{A27CBF73-478B-4A7D-AFA5-170DF8E1E69E}" type="presOf" srcId="{79C56096-AA62-4DFD-BD2D-217741F20BB3}" destId="{D7ACEB35-E39F-4B7E-8082-5C2959A6B33C}" srcOrd="1" destOrd="0" presId="urn:microsoft.com/office/officeart/2005/8/layout/hProcess10"/>
    <dgm:cxn modelId="{1217D278-107F-4892-8744-62B6053F4D17}" type="presOf" srcId="{385B442B-D5AD-4868-9519-4F8C743291F2}" destId="{B777B241-70D5-4960-8199-9D88BB5BB48E}" srcOrd="0" destOrd="0" presId="urn:microsoft.com/office/officeart/2005/8/layout/hProcess10"/>
    <dgm:cxn modelId="{91C08F7A-7FB7-4076-9320-B49E80B0FF43}" type="presOf" srcId="{FE902ABB-1A73-4D1B-97C9-3B6A37CE8548}" destId="{36330601-E494-4580-95BF-48CDFB71696F}" srcOrd="0" destOrd="0" presId="urn:microsoft.com/office/officeart/2005/8/layout/hProcess10"/>
    <dgm:cxn modelId="{DBD7AF7B-5C04-4A71-9B2F-562739401A57}" type="presOf" srcId="{1B1A95D0-29F8-4D57-9A7F-7A8652549121}" destId="{2BAB3F4F-2957-4D66-B5AE-31833F9E2837}" srcOrd="0" destOrd="0" presId="urn:microsoft.com/office/officeart/2005/8/layout/hProcess10"/>
    <dgm:cxn modelId="{126FEDA8-AEF1-4B39-ADD4-54E1E61A5361}" type="presOf" srcId="{02F21A5B-27FC-4F1A-A819-7079B1BF2AFA}" destId="{2F05CBC2-9461-493B-9F28-91B021BF66B8}" srcOrd="1" destOrd="0" presId="urn:microsoft.com/office/officeart/2005/8/layout/hProcess10"/>
    <dgm:cxn modelId="{5A2BE2C6-6C55-49EA-9EAD-B722C7A77922}" srcId="{385B442B-D5AD-4868-9519-4F8C743291F2}" destId="{1B1A95D0-29F8-4D57-9A7F-7A8652549121}" srcOrd="2" destOrd="0" parTransId="{8FEBFC97-0D60-432B-AC4F-A054026F7014}" sibTransId="{79C56096-AA62-4DFD-BD2D-217741F20BB3}"/>
    <dgm:cxn modelId="{FEEF33CF-9972-43BF-8216-5136DBF106B3}" type="presOf" srcId="{E23DC1D8-DB1E-4D1D-8137-A7AA24B020FB}" destId="{13B5DC33-A0F0-415A-BDC4-06D355444857}" srcOrd="0" destOrd="0" presId="urn:microsoft.com/office/officeart/2005/8/layout/hProcess10"/>
    <dgm:cxn modelId="{59A730EF-B8A8-4BA7-B245-A5C43009195F}" type="presOf" srcId="{79C56096-AA62-4DFD-BD2D-217741F20BB3}" destId="{6EE01924-82AA-4155-B306-BD89757C897F}" srcOrd="0" destOrd="0" presId="urn:microsoft.com/office/officeart/2005/8/layout/hProcess10"/>
    <dgm:cxn modelId="{AAA0BFFE-FB0B-4C57-980E-2EA47954E476}" srcId="{385B442B-D5AD-4868-9519-4F8C743291F2}" destId="{FA8879E0-5545-420E-A4CF-BB107A9287DC}" srcOrd="0" destOrd="0" parTransId="{6213845B-5D77-4116-BBAB-791EC6474471}" sibTransId="{02F21A5B-27FC-4F1A-A819-7079B1BF2AFA}"/>
    <dgm:cxn modelId="{1E5E4CD4-2BCA-43A3-BD7E-E4A98256264B}" type="presParOf" srcId="{B777B241-70D5-4960-8199-9D88BB5BB48E}" destId="{222BD7E9-B415-4D22-BB6E-AC226C4F8AC4}" srcOrd="0" destOrd="0" presId="urn:microsoft.com/office/officeart/2005/8/layout/hProcess10"/>
    <dgm:cxn modelId="{CF21067D-27D6-4DE3-87DF-9FFD99B167A5}" type="presParOf" srcId="{222BD7E9-B415-4D22-BB6E-AC226C4F8AC4}" destId="{8FD21021-F7CD-48C8-9BF6-ED68B14C3BF8}" srcOrd="0" destOrd="0" presId="urn:microsoft.com/office/officeart/2005/8/layout/hProcess10"/>
    <dgm:cxn modelId="{940508CA-2579-4C74-A1C0-4ED11A99B113}" type="presParOf" srcId="{222BD7E9-B415-4D22-BB6E-AC226C4F8AC4}" destId="{CEDA12CC-23C7-46DF-AE1E-02FF082C1B41}" srcOrd="1" destOrd="0" presId="urn:microsoft.com/office/officeart/2005/8/layout/hProcess10"/>
    <dgm:cxn modelId="{9C63B004-6A38-4025-AD0F-494FD4A45A07}" type="presParOf" srcId="{B777B241-70D5-4960-8199-9D88BB5BB48E}" destId="{7C47F0B4-102E-4190-A5C0-1E3A3080BF22}" srcOrd="1" destOrd="0" presId="urn:microsoft.com/office/officeart/2005/8/layout/hProcess10"/>
    <dgm:cxn modelId="{AE29D5B2-DDAB-4464-92FB-7DA249EC2BDF}" type="presParOf" srcId="{7C47F0B4-102E-4190-A5C0-1E3A3080BF22}" destId="{2F05CBC2-9461-493B-9F28-91B021BF66B8}" srcOrd="0" destOrd="0" presId="urn:microsoft.com/office/officeart/2005/8/layout/hProcess10"/>
    <dgm:cxn modelId="{382A8003-9CB8-4040-9FCC-DBA0C83B73A0}" type="presParOf" srcId="{B777B241-70D5-4960-8199-9D88BB5BB48E}" destId="{5AFDE978-4333-46BC-8550-6869428A3BA9}" srcOrd="2" destOrd="0" presId="urn:microsoft.com/office/officeart/2005/8/layout/hProcess10"/>
    <dgm:cxn modelId="{0704427E-C8FD-4053-8CA9-8EC94067A752}" type="presParOf" srcId="{5AFDE978-4333-46BC-8550-6869428A3BA9}" destId="{61C6ADF7-F7BC-4F62-9404-F2B444AEB033}" srcOrd="0" destOrd="0" presId="urn:microsoft.com/office/officeart/2005/8/layout/hProcess10"/>
    <dgm:cxn modelId="{DA8BD0EB-97B2-4F2B-9A69-7BC4FE0D7E6B}" type="presParOf" srcId="{5AFDE978-4333-46BC-8550-6869428A3BA9}" destId="{512B24BD-D718-4252-88E1-FD22FCCFD9B2}" srcOrd="1" destOrd="0" presId="urn:microsoft.com/office/officeart/2005/8/layout/hProcess10"/>
    <dgm:cxn modelId="{1B48AD2B-915A-43CD-8158-339A9768022E}" type="presParOf" srcId="{B777B241-70D5-4960-8199-9D88BB5BB48E}" destId="{36330601-E494-4580-95BF-48CDFB71696F}" srcOrd="3" destOrd="0" presId="urn:microsoft.com/office/officeart/2005/8/layout/hProcess10"/>
    <dgm:cxn modelId="{168EA461-69B2-45F8-8FC7-D89CBD94195B}" type="presParOf" srcId="{36330601-E494-4580-95BF-48CDFB71696F}" destId="{DE4F8419-BA55-4546-87E7-5BD629120B47}" srcOrd="0" destOrd="0" presId="urn:microsoft.com/office/officeart/2005/8/layout/hProcess10"/>
    <dgm:cxn modelId="{67327D0D-C6D5-4DDC-A427-FD32A3EA3A70}" type="presParOf" srcId="{B777B241-70D5-4960-8199-9D88BB5BB48E}" destId="{F0C2F34B-009F-49A3-B778-D26057E6FC33}" srcOrd="4" destOrd="0" presId="urn:microsoft.com/office/officeart/2005/8/layout/hProcess10"/>
    <dgm:cxn modelId="{82E332D0-23AE-432C-845A-3ACCF45D6BE7}" type="presParOf" srcId="{F0C2F34B-009F-49A3-B778-D26057E6FC33}" destId="{525E2599-77F4-455F-8B24-89587EB6DB72}" srcOrd="0" destOrd="0" presId="urn:microsoft.com/office/officeart/2005/8/layout/hProcess10"/>
    <dgm:cxn modelId="{7B7700C9-03F6-4346-85D8-6C984DDDF935}" type="presParOf" srcId="{F0C2F34B-009F-49A3-B778-D26057E6FC33}" destId="{2BAB3F4F-2957-4D66-B5AE-31833F9E2837}" srcOrd="1" destOrd="0" presId="urn:microsoft.com/office/officeart/2005/8/layout/hProcess10"/>
    <dgm:cxn modelId="{6311F0BF-5032-42FC-A1D4-B46C5978BA33}" type="presParOf" srcId="{B777B241-70D5-4960-8199-9D88BB5BB48E}" destId="{6EE01924-82AA-4155-B306-BD89757C897F}" srcOrd="5" destOrd="0" presId="urn:microsoft.com/office/officeart/2005/8/layout/hProcess10"/>
    <dgm:cxn modelId="{C789F149-B013-4BFB-AA7D-4647A82E69DB}" type="presParOf" srcId="{6EE01924-82AA-4155-B306-BD89757C897F}" destId="{D7ACEB35-E39F-4B7E-8082-5C2959A6B33C}" srcOrd="0" destOrd="0" presId="urn:microsoft.com/office/officeart/2005/8/layout/hProcess10"/>
    <dgm:cxn modelId="{80D704A6-F3E8-480D-8DC5-6FD886334232}" type="presParOf" srcId="{B777B241-70D5-4960-8199-9D88BB5BB48E}" destId="{D45229AF-9959-4BDA-AF6C-15EB89B0731B}" srcOrd="6" destOrd="0" presId="urn:microsoft.com/office/officeart/2005/8/layout/hProcess10"/>
    <dgm:cxn modelId="{866E8042-96EE-401A-AC68-735D87C1A9F0}" type="presParOf" srcId="{D45229AF-9959-4BDA-AF6C-15EB89B0731B}" destId="{B9FEA443-7C4D-48A8-A881-0B7CAC704FBA}" srcOrd="0" destOrd="0" presId="urn:microsoft.com/office/officeart/2005/8/layout/hProcess10"/>
    <dgm:cxn modelId="{E22509B9-D0D1-401A-817A-5A336996FBD2}" type="presParOf" srcId="{D45229AF-9959-4BDA-AF6C-15EB89B0731B}" destId="{13B5DC33-A0F0-415A-BDC4-06D355444857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1021-F7CD-48C8-9BF6-ED68B14C3BF8}">
      <dsp:nvSpPr>
        <dsp:cNvPr id="0" name=""/>
        <dsp:cNvSpPr/>
      </dsp:nvSpPr>
      <dsp:spPr>
        <a:xfrm>
          <a:off x="141878" y="16343"/>
          <a:ext cx="587025" cy="5870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EDA12CC-23C7-46DF-AE1E-02FF082C1B41}">
      <dsp:nvSpPr>
        <dsp:cNvPr id="0" name=""/>
        <dsp:cNvSpPr/>
      </dsp:nvSpPr>
      <dsp:spPr>
        <a:xfrm>
          <a:off x="9258" y="756658"/>
          <a:ext cx="1034890" cy="587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Univers Condensed" panose="020B0506020202050204" pitchFamily="34" charset="0"/>
            </a:rPr>
            <a:t>Dataset Acquisition</a:t>
          </a:r>
        </a:p>
      </dsp:txBody>
      <dsp:txXfrm>
        <a:off x="26451" y="773851"/>
        <a:ext cx="1000504" cy="552639"/>
      </dsp:txXfrm>
    </dsp:sp>
    <dsp:sp modelId="{7C47F0B4-102E-4190-A5C0-1E3A3080BF22}">
      <dsp:nvSpPr>
        <dsp:cNvPr id="0" name=""/>
        <dsp:cNvSpPr/>
      </dsp:nvSpPr>
      <dsp:spPr>
        <a:xfrm>
          <a:off x="853317" y="265055"/>
          <a:ext cx="538318" cy="1202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853317" y="289111"/>
        <a:ext cx="502233" cy="72170"/>
      </dsp:txXfrm>
    </dsp:sp>
    <dsp:sp modelId="{61C6ADF7-F7BC-4F62-9404-F2B444AEB033}">
      <dsp:nvSpPr>
        <dsp:cNvPr id="0" name=""/>
        <dsp:cNvSpPr/>
      </dsp:nvSpPr>
      <dsp:spPr>
        <a:xfrm>
          <a:off x="1478566" y="46188"/>
          <a:ext cx="587025" cy="5870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12B24BD-D718-4252-88E1-FD22FCCFD9B2}">
      <dsp:nvSpPr>
        <dsp:cNvPr id="0" name=""/>
        <dsp:cNvSpPr/>
      </dsp:nvSpPr>
      <dsp:spPr>
        <a:xfrm>
          <a:off x="1235365" y="756658"/>
          <a:ext cx="1255042" cy="587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Univers Condensed" panose="020B0506020202050204" pitchFamily="34" charset="0"/>
            </a:rPr>
            <a:t>Image Preprocessing</a:t>
          </a:r>
        </a:p>
      </dsp:txBody>
      <dsp:txXfrm>
        <a:off x="1252558" y="773851"/>
        <a:ext cx="1220656" cy="552639"/>
      </dsp:txXfrm>
    </dsp:sp>
    <dsp:sp modelId="{36330601-E494-4580-95BF-48CDFB71696F}">
      <dsp:nvSpPr>
        <dsp:cNvPr id="0" name=""/>
        <dsp:cNvSpPr/>
      </dsp:nvSpPr>
      <dsp:spPr>
        <a:xfrm>
          <a:off x="2199583" y="235044"/>
          <a:ext cx="463230" cy="1379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199583" y="262625"/>
        <a:ext cx="421858" cy="82745"/>
      </dsp:txXfrm>
    </dsp:sp>
    <dsp:sp modelId="{525E2599-77F4-455F-8B24-89587EB6DB72}">
      <dsp:nvSpPr>
        <dsp:cNvPr id="0" name=""/>
        <dsp:cNvSpPr/>
      </dsp:nvSpPr>
      <dsp:spPr>
        <a:xfrm>
          <a:off x="2818919" y="66405"/>
          <a:ext cx="587025" cy="5870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BAB3F4F-2957-4D66-B5AE-31833F9E2837}">
      <dsp:nvSpPr>
        <dsp:cNvPr id="0" name=""/>
        <dsp:cNvSpPr/>
      </dsp:nvSpPr>
      <dsp:spPr>
        <a:xfrm>
          <a:off x="2713381" y="752414"/>
          <a:ext cx="940561" cy="587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Univers Condensed" panose="020B0506020202050204" pitchFamily="34" charset="0"/>
            </a:rPr>
            <a:t>Model Training</a:t>
          </a:r>
        </a:p>
      </dsp:txBody>
      <dsp:txXfrm>
        <a:off x="2730574" y="769607"/>
        <a:ext cx="906175" cy="552639"/>
      </dsp:txXfrm>
    </dsp:sp>
    <dsp:sp modelId="{6EE01924-82AA-4155-B306-BD89757C897F}">
      <dsp:nvSpPr>
        <dsp:cNvPr id="0" name=""/>
        <dsp:cNvSpPr/>
      </dsp:nvSpPr>
      <dsp:spPr>
        <a:xfrm rot="12170">
          <a:off x="3529942" y="205597"/>
          <a:ext cx="447780" cy="176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3529942" y="240836"/>
        <a:ext cx="394781" cy="105998"/>
      </dsp:txXfrm>
    </dsp:sp>
    <dsp:sp modelId="{B9FEA443-7C4D-48A8-A881-0B7CAC704FBA}">
      <dsp:nvSpPr>
        <dsp:cNvPr id="0" name=""/>
        <dsp:cNvSpPr/>
      </dsp:nvSpPr>
      <dsp:spPr>
        <a:xfrm>
          <a:off x="4095733" y="70925"/>
          <a:ext cx="587025" cy="5870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3B5DC33-A0F0-415A-BDC4-06D355444857}">
      <dsp:nvSpPr>
        <dsp:cNvPr id="0" name=""/>
        <dsp:cNvSpPr/>
      </dsp:nvSpPr>
      <dsp:spPr>
        <a:xfrm>
          <a:off x="3904020" y="760422"/>
          <a:ext cx="905762" cy="587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0" kern="1200" dirty="0">
              <a:latin typeface="Univers Condensed" panose="020B0506020202050204" pitchFamily="34" charset="0"/>
            </a:rPr>
            <a:t>Model Evaluation</a:t>
          </a:r>
        </a:p>
      </dsp:txBody>
      <dsp:txXfrm>
        <a:off x="3921213" y="777615"/>
        <a:ext cx="871376" cy="552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541FA73-63B5-6C70-16C0-190A0B4CA4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96C6E30-605B-25B0-2A46-CDBDE5BF3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65DF5-860C-4E8C-9375-3B15FF3C21B8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7BDB093-CA93-FFDC-04AA-37130798CD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EDF5C7-3AC0-2495-B9CD-F870BB7CDE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97A06-113A-41A9-B116-4FC5B322BD0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1362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FE754-DB5C-45E4-9F21-39396F587B07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429EC-AE32-46DF-9764-4BEEDB86C4D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43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659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some </a:t>
            </a:r>
            <a:r>
              <a:rPr lang="it-IT" dirty="0" err="1"/>
              <a:t>defects</a:t>
            </a:r>
            <a:r>
              <a:rPr lang="it-IT" dirty="0"/>
              <a:t> are </a:t>
            </a:r>
            <a:r>
              <a:rPr lang="it-IT" dirty="0" err="1"/>
              <a:t>visible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under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luminance</a:t>
            </a:r>
            <a:r>
              <a:rPr lang="it-IT" dirty="0"/>
              <a:t> </a:t>
            </a:r>
            <a:r>
              <a:rPr lang="it-IT" dirty="0" err="1"/>
              <a:t>condition</a:t>
            </a:r>
            <a:r>
              <a:rPr lang="it-IT" dirty="0"/>
              <a:t>, </a:t>
            </a:r>
            <a:r>
              <a:rPr lang="it-IT" dirty="0" err="1"/>
              <a:t>we’ve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the aggregate </a:t>
            </a:r>
            <a:r>
              <a:rPr lang="it-IT" dirty="0" err="1"/>
              <a:t>defect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. 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consists</a:t>
            </a:r>
            <a:r>
              <a:rPr lang="it-IT" dirty="0"/>
              <a:t> in </a:t>
            </a:r>
            <a:r>
              <a:rPr lang="it-IT" dirty="0" err="1"/>
              <a:t>merging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coming from the </a:t>
            </a:r>
            <a:r>
              <a:rPr lang="it-IT" dirty="0" err="1"/>
              <a:t>detections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 images of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LED lighting </a:t>
            </a:r>
            <a:r>
              <a:rPr lang="it-IT" dirty="0" err="1"/>
              <a:t>conditions</a:t>
            </a:r>
            <a:r>
              <a:rPr lang="it-IT" dirty="0"/>
              <a:t>.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 displays the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defects</a:t>
            </a:r>
            <a:r>
              <a:rPr lang="it-IT" dirty="0"/>
              <a:t> with </a:t>
            </a:r>
            <a:r>
              <a:rPr lang="it-IT" dirty="0" err="1"/>
              <a:t>their</a:t>
            </a:r>
            <a:r>
              <a:rPr lang="it-IT" dirty="0"/>
              <a:t> relative </a:t>
            </a:r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detection</a:t>
            </a:r>
            <a:r>
              <a:rPr lang="it-IT" dirty="0"/>
              <a:t> over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images.</a:t>
            </a:r>
          </a:p>
          <a:p>
            <a:r>
              <a:rPr lang="it-IT" dirty="0" err="1"/>
              <a:t>Focusing</a:t>
            </a:r>
            <a:r>
              <a:rPr lang="it-IT" dirty="0"/>
              <a:t> on the logo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we’ve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</a:t>
            </a:r>
            <a:r>
              <a:rPr lang="it-IT" dirty="0" err="1"/>
              <a:t>defects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in </a:t>
            </a:r>
            <a:r>
              <a:rPr lang="it-IT" dirty="0" err="1"/>
              <a:t>almost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photos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more </a:t>
            </a:r>
            <a:r>
              <a:rPr lang="it-IT" dirty="0" err="1"/>
              <a:t>subtle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demonstrates</a:t>
            </a:r>
            <a:r>
              <a:rPr lang="it-IT" dirty="0"/>
              <a:t> the reliability and the </a:t>
            </a:r>
            <a:r>
              <a:rPr lang="it-IT" dirty="0" err="1"/>
              <a:t>effectiveness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590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look to the insights </a:t>
            </a:r>
            <a:r>
              <a:rPr lang="it-IT" dirty="0" err="1"/>
              <a:t>collected</a:t>
            </a:r>
            <a:r>
              <a:rPr lang="it-IT" dirty="0"/>
              <a:t> in a </a:t>
            </a:r>
            <a:r>
              <a:rPr lang="it-IT" dirty="0" err="1"/>
              <a:t>simulation</a:t>
            </a:r>
            <a:r>
              <a:rPr lang="it-IT" dirty="0"/>
              <a:t> of a real-time production </a:t>
            </a:r>
            <a:r>
              <a:rPr lang="it-IT" dirty="0" err="1"/>
              <a:t>cycle</a:t>
            </a:r>
            <a:r>
              <a:rPr lang="it-IT" dirty="0"/>
              <a:t> on the logo </a:t>
            </a:r>
            <a:r>
              <a:rPr lang="it-IT" dirty="0" err="1"/>
              <a:t>region</a:t>
            </a:r>
            <a:r>
              <a:rPr lang="it-IT" dirty="0"/>
              <a:t>. The </a:t>
            </a:r>
            <a:r>
              <a:rPr lang="it-IT" dirty="0" err="1"/>
              <a:t>analysis</a:t>
            </a:r>
            <a:r>
              <a:rPr lang="it-IT" dirty="0"/>
              <a:t> takes 8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defective</a:t>
            </a:r>
            <a:r>
              <a:rPr lang="it-IT" dirty="0"/>
              <a:t>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calipers</a:t>
            </a:r>
            <a:r>
              <a:rPr lang="it-IT" dirty="0"/>
              <a:t> under </a:t>
            </a:r>
            <a:r>
              <a:rPr lang="it-IT" dirty="0" err="1"/>
              <a:t>detection</a:t>
            </a:r>
            <a:r>
              <a:rPr lang="it-IT" dirty="0"/>
              <a:t>.</a:t>
            </a:r>
          </a:p>
          <a:p>
            <a:r>
              <a:rPr lang="it-IT" dirty="0" err="1"/>
              <a:t>Evaluating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r>
              <a:rPr lang="it-IT" dirty="0"/>
              <a:t> by the recall, </a:t>
            </a:r>
            <a:r>
              <a:rPr lang="it-IT" dirty="0" err="1"/>
              <a:t>precision</a:t>
            </a:r>
            <a:r>
              <a:rPr lang="it-IT" dirty="0"/>
              <a:t> and F1-score </a:t>
            </a: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generally</a:t>
            </a:r>
            <a:r>
              <a:rPr lang="it-IT" dirty="0"/>
              <a:t> </a:t>
            </a:r>
            <a:r>
              <a:rPr lang="it-IT" dirty="0" err="1"/>
              <a:t>suggests</a:t>
            </a:r>
            <a:r>
              <a:rPr lang="it-IT" dirty="0"/>
              <a:t> a good performance, </a:t>
            </a:r>
            <a:r>
              <a:rPr lang="it-IT" dirty="0" err="1"/>
              <a:t>except</a:t>
            </a:r>
            <a:r>
              <a:rPr lang="it-IT" dirty="0"/>
              <a:t> some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deserve</a:t>
            </a:r>
            <a:r>
              <a:rPr lang="it-IT" dirty="0"/>
              <a:t> a </a:t>
            </a:r>
            <a:r>
              <a:rPr lang="it-IT" dirty="0" err="1"/>
              <a:t>deeper</a:t>
            </a:r>
            <a:r>
              <a:rPr lang="it-IT" dirty="0"/>
              <a:t> </a:t>
            </a:r>
            <a:r>
              <a:rPr lang="it-IT" dirty="0" err="1"/>
              <a:t>understanding</a:t>
            </a:r>
            <a:r>
              <a:rPr lang="it-IT" dirty="0"/>
              <a:t>: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Specifically</a:t>
            </a:r>
            <a:r>
              <a:rPr lang="it-IT" dirty="0"/>
              <a:t>, the </a:t>
            </a:r>
            <a:r>
              <a:rPr lang="it-IT" dirty="0" err="1"/>
              <a:t>precision</a:t>
            </a:r>
            <a:r>
              <a:rPr lang="it-IT" dirty="0"/>
              <a:t> of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</a:t>
            </a:r>
            <a:r>
              <a:rPr lang="it-IT" dirty="0"/>
              <a:t> 2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one of the best and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consequence</a:t>
            </a:r>
            <a:r>
              <a:rPr lang="it-IT" dirty="0"/>
              <a:t> of the </a:t>
            </a:r>
            <a:r>
              <a:rPr lang="it-IT" dirty="0" err="1"/>
              <a:t>presence</a:t>
            </a:r>
            <a:r>
              <a:rPr lang="it-IT" dirty="0"/>
              <a:t> of </a:t>
            </a:r>
            <a:r>
              <a:rPr lang="it-IT" dirty="0" err="1"/>
              <a:t>FPs</a:t>
            </a:r>
            <a:r>
              <a:rPr lang="it-IT" dirty="0"/>
              <a:t> </a:t>
            </a:r>
            <a:r>
              <a:rPr lang="it-IT" dirty="0" err="1"/>
              <a:t>indicated</a:t>
            </a:r>
            <a:r>
              <a:rPr lang="it-IT" dirty="0"/>
              <a:t> in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.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suggest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model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overfits</a:t>
            </a:r>
            <a:r>
              <a:rPr lang="it-IT" dirty="0"/>
              <a:t> the training dataset,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model makes </a:t>
            </a:r>
            <a:r>
              <a:rPr lang="it-IT" dirty="0" err="1"/>
              <a:t>too</a:t>
            </a:r>
            <a:r>
              <a:rPr lang="it-IT" dirty="0"/>
              <a:t> precise </a:t>
            </a:r>
            <a:r>
              <a:rPr lang="it-IT" dirty="0" err="1"/>
              <a:t>reconstructions</a:t>
            </a:r>
            <a:r>
              <a:rPr lang="it-IT" dirty="0"/>
              <a:t>, </a:t>
            </a:r>
            <a:r>
              <a:rPr lang="it-IT" dirty="0" err="1"/>
              <a:t>expecially</a:t>
            </a:r>
            <a:r>
              <a:rPr lang="it-IT" dirty="0"/>
              <a:t> in the </a:t>
            </a:r>
            <a:r>
              <a:rPr lang="it-IT" dirty="0" err="1"/>
              <a:t>borders</a:t>
            </a:r>
            <a:r>
              <a:rPr lang="it-IT" dirty="0"/>
              <a:t> </a:t>
            </a:r>
            <a:r>
              <a:rPr lang="it-IT" dirty="0" err="1"/>
              <a:t>regions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On the </a:t>
            </a:r>
            <a:r>
              <a:rPr lang="it-IT" dirty="0" err="1"/>
              <a:t>contrary</a:t>
            </a:r>
            <a:r>
              <a:rPr lang="it-IT" dirty="0"/>
              <a:t>, the low recall of BC 7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the </a:t>
            </a:r>
            <a:r>
              <a:rPr lang="it-IT" dirty="0" err="1"/>
              <a:t>presence</a:t>
            </a:r>
            <a:r>
              <a:rPr lang="it-IT" dirty="0"/>
              <a:t> of </a:t>
            </a:r>
            <a:r>
              <a:rPr lang="it-IT" dirty="0" err="1"/>
              <a:t>FNs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in the </a:t>
            </a:r>
            <a:r>
              <a:rPr lang="it-IT" dirty="0" err="1"/>
              <a:t>other</a:t>
            </a:r>
            <a:r>
              <a:rPr lang="it-IT" dirty="0"/>
              <a:t> image.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subtle</a:t>
            </a:r>
            <a:r>
              <a:rPr lang="it-IT" dirty="0"/>
              <a:t> </a:t>
            </a:r>
            <a:r>
              <a:rPr lang="it-IT" dirty="0" err="1"/>
              <a:t>defect</a:t>
            </a:r>
            <a:r>
              <a:rPr lang="it-IT" dirty="0"/>
              <a:t> and the model can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struggle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defects</a:t>
            </a:r>
            <a:r>
              <a:rPr lang="it-IT" dirty="0"/>
              <a:t>. </a:t>
            </a:r>
          </a:p>
          <a:p>
            <a:pPr marL="0" indent="0">
              <a:buFontTx/>
              <a:buNone/>
            </a:pPr>
            <a:r>
              <a:rPr lang="it-IT" dirty="0"/>
              <a:t>The challenge </a:t>
            </a:r>
            <a:r>
              <a:rPr lang="it-IT" dirty="0" err="1"/>
              <a:t>consists</a:t>
            </a:r>
            <a:r>
              <a:rPr lang="it-IT" dirty="0"/>
              <a:t> in </a:t>
            </a:r>
            <a:r>
              <a:rPr lang="it-IT" dirty="0" err="1"/>
              <a:t>minimizing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False </a:t>
            </a:r>
            <a:r>
              <a:rPr lang="it-IT" dirty="0" err="1"/>
              <a:t>Positives</a:t>
            </a:r>
            <a:r>
              <a:rPr lang="it-IT" dirty="0"/>
              <a:t> and False Negative by </a:t>
            </a:r>
            <a:r>
              <a:rPr lang="it-IT" dirty="0" err="1"/>
              <a:t>choosing</a:t>
            </a:r>
            <a:r>
              <a:rPr lang="it-IT" dirty="0"/>
              <a:t> the best </a:t>
            </a:r>
            <a:r>
              <a:rPr lang="it-IT" dirty="0" err="1"/>
              <a:t>values</a:t>
            </a:r>
            <a:r>
              <a:rPr lang="it-IT" dirty="0"/>
              <a:t> for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and clustering </a:t>
            </a:r>
            <a:r>
              <a:rPr lang="it-IT" dirty="0" err="1"/>
              <a:t>algorithm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6238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concerns</a:t>
            </a:r>
            <a:r>
              <a:rPr lang="it-IT" dirty="0"/>
              <a:t> the </a:t>
            </a:r>
            <a:r>
              <a:rPr lang="it-IT" dirty="0" err="1"/>
              <a:t>computational</a:t>
            </a:r>
            <a:r>
              <a:rPr lang="it-IT" dirty="0"/>
              <a:t> times,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strictly</a:t>
            </a:r>
            <a:r>
              <a:rPr lang="it-IT" dirty="0"/>
              <a:t> </a:t>
            </a:r>
            <a:r>
              <a:rPr lang="it-IT" dirty="0" err="1"/>
              <a:t>depend</a:t>
            </a:r>
            <a:r>
              <a:rPr lang="it-IT" dirty="0"/>
              <a:t> on the hardware setup </a:t>
            </a:r>
            <a:r>
              <a:rPr lang="it-IT" dirty="0" err="1"/>
              <a:t>used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listed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. </a:t>
            </a:r>
          </a:p>
          <a:p>
            <a:r>
              <a:rPr lang="it-IT" dirty="0"/>
              <a:t>The </a:t>
            </a:r>
            <a:r>
              <a:rPr lang="it-IT" dirty="0" err="1"/>
              <a:t>total</a:t>
            </a:r>
            <a:r>
              <a:rPr lang="it-IT" dirty="0"/>
              <a:t> time </a:t>
            </a:r>
            <a:r>
              <a:rPr lang="it-IT" dirty="0" err="1"/>
              <a:t>taken</a:t>
            </a:r>
            <a:r>
              <a:rPr lang="it-IT" dirty="0"/>
              <a:t> to </a:t>
            </a:r>
            <a:r>
              <a:rPr lang="it-IT" dirty="0" err="1"/>
              <a:t>reconstruct</a:t>
            </a:r>
            <a:r>
              <a:rPr lang="it-IT" dirty="0"/>
              <a:t> an image of logo </a:t>
            </a:r>
            <a:r>
              <a:rPr lang="it-IT" dirty="0" err="1"/>
              <a:t>region’s</a:t>
            </a:r>
            <a:r>
              <a:rPr lang="it-IT" dirty="0"/>
              <a:t> size and to compute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equals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0.6 seconds.</a:t>
            </a:r>
          </a:p>
          <a:p>
            <a:r>
              <a:rPr lang="it-IT" dirty="0" err="1"/>
              <a:t>It</a:t>
            </a:r>
            <a:r>
              <a:rPr lang="it-IT" dirty="0"/>
              <a:t> follows </a:t>
            </a:r>
            <a:r>
              <a:rPr lang="it-IT" dirty="0" err="1"/>
              <a:t>that</a:t>
            </a:r>
            <a:r>
              <a:rPr lang="it-IT" dirty="0"/>
              <a:t> to complete the </a:t>
            </a:r>
            <a:r>
              <a:rPr lang="it-IT" dirty="0" err="1"/>
              <a:t>entire</a:t>
            </a:r>
            <a:r>
              <a:rPr lang="it-IT" dirty="0"/>
              <a:t> production </a:t>
            </a:r>
            <a:r>
              <a:rPr lang="it-IT" dirty="0" err="1"/>
              <a:t>cycle</a:t>
            </a:r>
            <a:r>
              <a:rPr lang="it-IT" dirty="0"/>
              <a:t> of the 8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we’ve</a:t>
            </a:r>
            <a:r>
              <a:rPr lang="it-IT" dirty="0"/>
              <a:t> </a:t>
            </a:r>
            <a:r>
              <a:rPr lang="it-IT" dirty="0" err="1"/>
              <a:t>seen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takes </a:t>
            </a:r>
            <a:r>
              <a:rPr lang="it-IT" dirty="0" err="1"/>
              <a:t>about</a:t>
            </a:r>
            <a:r>
              <a:rPr lang="it-IT" dirty="0"/>
              <a:t> 3 minutes.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641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Exploring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challenging</a:t>
            </a:r>
            <a:r>
              <a:rPr lang="it-IT" dirty="0"/>
              <a:t>: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Starting</a:t>
            </a:r>
            <a:r>
              <a:rPr lang="it-IT" dirty="0"/>
              <a:t> from the logo </a:t>
            </a:r>
            <a:r>
              <a:rPr lang="it-IT" dirty="0" err="1"/>
              <a:t>region</a:t>
            </a:r>
            <a:r>
              <a:rPr lang="it-IT" dirty="0"/>
              <a:t>, </a:t>
            </a:r>
            <a:r>
              <a:rPr lang="it-IT" dirty="0" err="1"/>
              <a:t>we’ve</a:t>
            </a:r>
            <a:r>
              <a:rPr lang="it-IT" dirty="0"/>
              <a:t> </a:t>
            </a:r>
            <a:r>
              <a:rPr lang="it-IT" dirty="0" err="1"/>
              <a:t>showcased</a:t>
            </a:r>
            <a:r>
              <a:rPr lang="it-IT" dirty="0"/>
              <a:t> the </a:t>
            </a:r>
            <a:r>
              <a:rPr lang="it-IT" dirty="0" err="1"/>
              <a:t>autoencoder’s</a:t>
            </a:r>
            <a:r>
              <a:rPr lang="it-IT" dirty="0"/>
              <a:t> </a:t>
            </a:r>
            <a:r>
              <a:rPr lang="it-IT" dirty="0" err="1"/>
              <a:t>robustness</a:t>
            </a:r>
            <a:r>
              <a:rPr lang="it-IT" dirty="0"/>
              <a:t> </a:t>
            </a:r>
            <a:r>
              <a:rPr lang="it-IT" dirty="0" err="1"/>
              <a:t>across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caliper’s</a:t>
            </a:r>
            <a:r>
              <a:rPr lang="it-IT" dirty="0"/>
              <a:t> </a:t>
            </a:r>
            <a:r>
              <a:rPr lang="it-IT" dirty="0" err="1"/>
              <a:t>regions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Going</a:t>
            </a:r>
            <a:r>
              <a:rPr lang="it-IT" dirty="0"/>
              <a:t> </a:t>
            </a:r>
            <a:r>
              <a:rPr lang="it-IT" dirty="0" err="1"/>
              <a:t>beyond</a:t>
            </a:r>
            <a:r>
              <a:rPr lang="it-IT" dirty="0"/>
              <a:t> testing, </a:t>
            </a:r>
            <a:r>
              <a:rPr lang="it-IT" dirty="0" err="1"/>
              <a:t>we’ve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a software </a:t>
            </a:r>
            <a:r>
              <a:rPr lang="it-IT" dirty="0" err="1"/>
              <a:t>solution</a:t>
            </a:r>
            <a:r>
              <a:rPr lang="it-IT" dirty="0"/>
              <a:t> for production pipeline management</a:t>
            </a:r>
          </a:p>
          <a:p>
            <a:pPr marL="171450" indent="-1714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outcomes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demonstrated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efficiency</a:t>
            </a:r>
            <a:r>
              <a:rPr lang="it-IT" dirty="0"/>
              <a:t> and </a:t>
            </a:r>
            <a:r>
              <a:rPr lang="it-IT" dirty="0" err="1"/>
              <a:t>productivity</a:t>
            </a:r>
            <a:r>
              <a:rPr lang="it-IT" dirty="0"/>
              <a:t>, </a:t>
            </a:r>
            <a:r>
              <a:rPr lang="it-IT" dirty="0" err="1"/>
              <a:t>coupled</a:t>
            </a:r>
            <a:r>
              <a:rPr lang="it-IT" dirty="0"/>
              <a:t> with a </a:t>
            </a:r>
            <a:r>
              <a:rPr lang="it-IT" dirty="0" err="1"/>
              <a:t>reduced</a:t>
            </a:r>
            <a:r>
              <a:rPr lang="it-IT" dirty="0"/>
              <a:t> production time</a:t>
            </a:r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indent="0">
              <a:buFontTx/>
              <a:buNone/>
            </a:pP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look </a:t>
            </a:r>
            <a:r>
              <a:rPr lang="it-IT" dirty="0" err="1"/>
              <a:t>ahead</a:t>
            </a:r>
            <a:r>
              <a:rPr lang="it-IT" dirty="0"/>
              <a:t>, the focus </a:t>
            </a:r>
            <a:r>
              <a:rPr lang="it-IT" dirty="0" err="1"/>
              <a:t>lies</a:t>
            </a:r>
            <a:r>
              <a:rPr lang="it-IT" dirty="0"/>
              <a:t> on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Increasing</a:t>
            </a:r>
            <a:r>
              <a:rPr lang="it-IT" dirty="0"/>
              <a:t> the size of the training dataset to incorporate more </a:t>
            </a:r>
            <a:r>
              <a:rPr lang="it-IT" dirty="0" err="1"/>
              <a:t>variability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Another</a:t>
            </a:r>
            <a:r>
              <a:rPr lang="it-IT" dirty="0"/>
              <a:t> trial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rely</a:t>
            </a:r>
            <a:r>
              <a:rPr lang="it-IT" dirty="0"/>
              <a:t> on testing batch or group </a:t>
            </a:r>
            <a:r>
              <a:rPr lang="it-IT" dirty="0" err="1"/>
              <a:t>normalization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reduce </a:t>
            </a:r>
            <a:r>
              <a:rPr lang="it-IT" dirty="0" err="1"/>
              <a:t>overfitting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Some </a:t>
            </a:r>
            <a:r>
              <a:rPr lang="it-IT" dirty="0" err="1"/>
              <a:t>efforts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focus on </a:t>
            </a:r>
            <a:r>
              <a:rPr lang="it-IT" dirty="0" err="1"/>
              <a:t>improving</a:t>
            </a:r>
            <a:r>
              <a:rPr lang="it-IT" dirty="0"/>
              <a:t> </a:t>
            </a:r>
            <a:r>
              <a:rPr lang="it-IT" dirty="0" err="1"/>
              <a:t>acquisition</a:t>
            </a:r>
            <a:r>
              <a:rPr lang="it-IT" dirty="0"/>
              <a:t> </a:t>
            </a:r>
            <a:r>
              <a:rPr lang="it-IT" dirty="0" err="1"/>
              <a:t>consistency</a:t>
            </a:r>
            <a:r>
              <a:rPr lang="it-IT" dirty="0"/>
              <a:t> to </a:t>
            </a:r>
            <a:r>
              <a:rPr lang="it-IT" dirty="0" err="1"/>
              <a:t>realize</a:t>
            </a:r>
            <a:r>
              <a:rPr lang="it-IT" dirty="0"/>
              <a:t> a more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workbench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Gefit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contemplating</a:t>
            </a:r>
            <a:r>
              <a:rPr lang="it-IT" dirty="0"/>
              <a:t> a MCS to </a:t>
            </a:r>
            <a:r>
              <a:rPr lang="it-IT" dirty="0" err="1"/>
              <a:t>realize</a:t>
            </a:r>
            <a:r>
              <a:rPr lang="it-IT" dirty="0"/>
              <a:t> the </a:t>
            </a:r>
            <a:r>
              <a:rPr lang="it-IT" dirty="0" err="1"/>
              <a:t>defect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on the </a:t>
            </a:r>
            <a:r>
              <a:rPr lang="it-IT" dirty="0" err="1"/>
              <a:t>entire</a:t>
            </a:r>
            <a:r>
              <a:rPr lang="it-IT" dirty="0"/>
              <a:t>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034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800" dirty="0" err="1"/>
              <a:t>Before</a:t>
            </a:r>
            <a:r>
              <a:rPr lang="it-IT" sz="800" dirty="0"/>
              <a:t> </a:t>
            </a:r>
            <a:r>
              <a:rPr lang="it-IT" sz="800" dirty="0" err="1"/>
              <a:t>going</a:t>
            </a:r>
            <a:r>
              <a:rPr lang="it-IT" sz="800" dirty="0"/>
              <a:t> </a:t>
            </a:r>
            <a:r>
              <a:rPr lang="it-IT" sz="800" dirty="0" err="1"/>
              <a:t>deeper</a:t>
            </a:r>
            <a:r>
              <a:rPr lang="it-IT" sz="800" dirty="0"/>
              <a:t> </a:t>
            </a:r>
            <a:r>
              <a:rPr lang="it-IT" sz="800" dirty="0" err="1"/>
              <a:t>into</a:t>
            </a:r>
            <a:r>
              <a:rPr lang="it-IT" sz="800" dirty="0"/>
              <a:t> the </a:t>
            </a:r>
            <a:r>
              <a:rPr lang="it-IT" sz="800" dirty="0" err="1"/>
              <a:t>specifics</a:t>
            </a:r>
            <a:r>
              <a:rPr lang="it-IT" sz="800" dirty="0"/>
              <a:t> of </a:t>
            </a:r>
            <a:r>
              <a:rPr lang="it-IT" sz="800" dirty="0" err="1"/>
              <a:t>our</a:t>
            </a:r>
            <a:r>
              <a:rPr lang="it-IT" sz="800" dirty="0"/>
              <a:t> </a:t>
            </a:r>
            <a:r>
              <a:rPr lang="it-IT" sz="800" dirty="0" err="1"/>
              <a:t>research</a:t>
            </a:r>
            <a:r>
              <a:rPr lang="it-IT" sz="800" dirty="0"/>
              <a:t>, </a:t>
            </a:r>
            <a:r>
              <a:rPr lang="it-IT" sz="800" dirty="0" err="1"/>
              <a:t>I’d</a:t>
            </a:r>
            <a:r>
              <a:rPr lang="it-IT" sz="800" dirty="0"/>
              <a:t> like to </a:t>
            </a:r>
            <a:r>
              <a:rPr lang="it-IT" sz="800" dirty="0" err="1"/>
              <a:t>provide</a:t>
            </a:r>
            <a:r>
              <a:rPr lang="it-IT" sz="800" dirty="0"/>
              <a:t> </a:t>
            </a:r>
            <a:r>
              <a:rPr lang="it-IT" sz="800" dirty="0" err="1"/>
              <a:t>you</a:t>
            </a:r>
            <a:r>
              <a:rPr lang="it-IT" sz="800" dirty="0"/>
              <a:t> with some background </a:t>
            </a:r>
            <a:r>
              <a:rPr lang="it-IT" sz="800" dirty="0" err="1"/>
              <a:t>context</a:t>
            </a:r>
            <a:r>
              <a:rPr lang="it-IT" sz="800" dirty="0"/>
              <a:t> and </a:t>
            </a:r>
            <a:r>
              <a:rPr lang="it-IT" sz="800" dirty="0" err="1"/>
              <a:t>explain</a:t>
            </a:r>
            <a:r>
              <a:rPr lang="it-IT" sz="800" dirty="0"/>
              <a:t> the </a:t>
            </a:r>
            <a:r>
              <a:rPr lang="it-IT" sz="800" dirty="0" err="1"/>
              <a:t>motivation</a:t>
            </a:r>
            <a:r>
              <a:rPr lang="it-IT" sz="800" dirty="0"/>
              <a:t> </a:t>
            </a:r>
            <a:r>
              <a:rPr lang="it-IT" sz="800" dirty="0" err="1"/>
              <a:t>behind</a:t>
            </a:r>
            <a:r>
              <a:rPr lang="it-IT" sz="800" dirty="0"/>
              <a:t> </a:t>
            </a:r>
            <a:r>
              <a:rPr lang="it-IT" sz="800" dirty="0" err="1"/>
              <a:t>this</a:t>
            </a:r>
            <a:r>
              <a:rPr lang="it-IT" sz="800" dirty="0"/>
              <a:t> study. </a:t>
            </a:r>
            <a:r>
              <a:rPr lang="it-IT" sz="800" dirty="0" err="1"/>
              <a:t>Our</a:t>
            </a:r>
            <a:r>
              <a:rPr lang="it-IT" sz="800" dirty="0"/>
              <a:t> goal </a:t>
            </a:r>
            <a:r>
              <a:rPr lang="it-IT" sz="800" dirty="0" err="1"/>
              <a:t>is</a:t>
            </a:r>
            <a:r>
              <a:rPr lang="it-IT" sz="800" dirty="0"/>
              <a:t> to </a:t>
            </a:r>
            <a:r>
              <a:rPr lang="it-IT" sz="800" dirty="0" err="1"/>
              <a:t>provide</a:t>
            </a:r>
            <a:r>
              <a:rPr lang="it-IT" sz="800" dirty="0"/>
              <a:t> </a:t>
            </a:r>
            <a:r>
              <a:rPr lang="it-IT" sz="800" dirty="0" err="1"/>
              <a:t>assistance</a:t>
            </a:r>
            <a:r>
              <a:rPr lang="it-IT" sz="800" dirty="0"/>
              <a:t> to </a:t>
            </a:r>
            <a:r>
              <a:rPr lang="it-IT" sz="800" dirty="0" err="1"/>
              <a:t>manual</a:t>
            </a:r>
            <a:r>
              <a:rPr lang="it-IT" sz="800" dirty="0"/>
              <a:t> labour in industrial </a:t>
            </a:r>
            <a:r>
              <a:rPr lang="it-IT" sz="800" dirty="0" err="1"/>
              <a:t>quality</a:t>
            </a:r>
            <a:r>
              <a:rPr lang="it-IT" sz="800" dirty="0"/>
              <a:t> control </a:t>
            </a:r>
            <a:r>
              <a:rPr lang="it-IT" sz="800" dirty="0" err="1"/>
              <a:t>using</a:t>
            </a:r>
            <a:r>
              <a:rPr lang="it-IT" sz="800" dirty="0"/>
              <a:t> ML techniques.</a:t>
            </a:r>
          </a:p>
          <a:p>
            <a:pPr marL="171450" indent="-171450">
              <a:buFontTx/>
              <a:buChar char="-"/>
            </a:pPr>
            <a:r>
              <a:rPr lang="it-IT" sz="800" dirty="0"/>
              <a:t>In industrial production, </a:t>
            </a:r>
            <a:r>
              <a:rPr lang="it-IT" sz="800" dirty="0" err="1"/>
              <a:t>components</a:t>
            </a:r>
            <a:r>
              <a:rPr lang="it-IT" sz="800" dirty="0"/>
              <a:t> </a:t>
            </a:r>
            <a:r>
              <a:rPr lang="it-IT" sz="800" dirty="0" err="1"/>
              <a:t>such</a:t>
            </a:r>
            <a:r>
              <a:rPr lang="it-IT" sz="800" dirty="0"/>
              <a:t> </a:t>
            </a:r>
            <a:r>
              <a:rPr lang="it-IT" sz="800" dirty="0" err="1"/>
              <a:t>as</a:t>
            </a:r>
            <a:r>
              <a:rPr lang="it-IT" sz="800" dirty="0"/>
              <a:t> </a:t>
            </a:r>
            <a:r>
              <a:rPr lang="it-IT" sz="800" dirty="0" err="1"/>
              <a:t>brake</a:t>
            </a:r>
            <a:r>
              <a:rPr lang="it-IT" sz="800" dirty="0"/>
              <a:t> </a:t>
            </a:r>
            <a:r>
              <a:rPr lang="it-IT" sz="800" dirty="0" err="1"/>
              <a:t>calipers</a:t>
            </a:r>
            <a:r>
              <a:rPr lang="it-IT" sz="800" dirty="0"/>
              <a:t> can </a:t>
            </a:r>
            <a:r>
              <a:rPr lang="it-IT" sz="800" dirty="0" err="1"/>
              <a:t>often</a:t>
            </a:r>
            <a:r>
              <a:rPr lang="it-IT" sz="800" dirty="0"/>
              <a:t> </a:t>
            </a:r>
            <a:r>
              <a:rPr lang="it-IT" sz="800" dirty="0" err="1"/>
              <a:t>sustain</a:t>
            </a:r>
            <a:r>
              <a:rPr lang="it-IT" sz="800" dirty="0"/>
              <a:t> </a:t>
            </a:r>
            <a:r>
              <a:rPr lang="it-IT" sz="800" dirty="0" err="1"/>
              <a:t>damage</a:t>
            </a:r>
            <a:r>
              <a:rPr lang="it-IT" sz="800" dirty="0"/>
              <a:t>, </a:t>
            </a:r>
            <a:r>
              <a:rPr lang="it-IT" sz="800" dirty="0" err="1"/>
              <a:t>leading</a:t>
            </a:r>
            <a:r>
              <a:rPr lang="it-IT" sz="800" dirty="0"/>
              <a:t> to </a:t>
            </a:r>
            <a:r>
              <a:rPr lang="it-IT" sz="800" dirty="0" err="1"/>
              <a:t>potential</a:t>
            </a:r>
            <a:r>
              <a:rPr lang="it-IT" sz="800" dirty="0"/>
              <a:t> </a:t>
            </a:r>
            <a:r>
              <a:rPr lang="it-IT" sz="800" dirty="0" err="1"/>
              <a:t>rejection</a:t>
            </a:r>
            <a:r>
              <a:rPr lang="it-IT" sz="800" dirty="0"/>
              <a:t>. </a:t>
            </a:r>
            <a:r>
              <a:rPr lang="it-IT" sz="800" dirty="0" err="1"/>
              <a:t>As</a:t>
            </a:r>
            <a:r>
              <a:rPr lang="it-IT" sz="800" dirty="0"/>
              <a:t> </a:t>
            </a:r>
            <a:r>
              <a:rPr lang="it-IT" sz="800" dirty="0" err="1"/>
              <a:t>we</a:t>
            </a:r>
            <a:r>
              <a:rPr lang="it-IT" sz="800" dirty="0"/>
              <a:t> know, </a:t>
            </a:r>
            <a:r>
              <a:rPr lang="it-IT" sz="800" dirty="0" err="1"/>
              <a:t>brake</a:t>
            </a:r>
            <a:r>
              <a:rPr lang="it-IT" sz="800" dirty="0"/>
              <a:t> </a:t>
            </a:r>
            <a:r>
              <a:rPr lang="it-IT" sz="800" dirty="0" err="1"/>
              <a:t>calipers</a:t>
            </a:r>
            <a:r>
              <a:rPr lang="it-IT" sz="800" dirty="0"/>
              <a:t> are </a:t>
            </a:r>
            <a:r>
              <a:rPr lang="it-IT" sz="800" dirty="0" err="1"/>
              <a:t>essential</a:t>
            </a:r>
            <a:r>
              <a:rPr lang="it-IT" sz="800" dirty="0"/>
              <a:t> for </a:t>
            </a:r>
            <a:r>
              <a:rPr lang="it-IT" sz="800" dirty="0" err="1"/>
              <a:t>vehicle</a:t>
            </a:r>
            <a:r>
              <a:rPr lang="it-IT" sz="800" dirty="0"/>
              <a:t> </a:t>
            </a:r>
            <a:r>
              <a:rPr lang="it-IT" sz="800" dirty="0" err="1"/>
              <a:t>safety</a:t>
            </a:r>
            <a:r>
              <a:rPr lang="it-IT" sz="800" dirty="0"/>
              <a:t>, </a:t>
            </a:r>
            <a:r>
              <a:rPr lang="it-IT" sz="800" dirty="0" err="1"/>
              <a:t>but</a:t>
            </a:r>
            <a:r>
              <a:rPr lang="it-IT" sz="800" dirty="0"/>
              <a:t> </a:t>
            </a:r>
            <a:r>
              <a:rPr lang="it-IT" sz="800" dirty="0" err="1"/>
              <a:t>they</a:t>
            </a:r>
            <a:r>
              <a:rPr lang="it-IT" sz="800" dirty="0"/>
              <a:t> </a:t>
            </a:r>
            <a:r>
              <a:rPr lang="it-IT" sz="800" dirty="0" err="1"/>
              <a:t>also</a:t>
            </a:r>
            <a:r>
              <a:rPr lang="it-IT" sz="800" dirty="0"/>
              <a:t> </a:t>
            </a:r>
            <a:r>
              <a:rPr lang="it-IT" sz="800" dirty="0" err="1"/>
              <a:t>hold</a:t>
            </a:r>
            <a:r>
              <a:rPr lang="it-IT" sz="800" dirty="0"/>
              <a:t> </a:t>
            </a:r>
            <a:r>
              <a:rPr lang="it-IT" sz="800" dirty="0" err="1"/>
              <a:t>aesthetic</a:t>
            </a:r>
            <a:r>
              <a:rPr lang="it-IT" sz="800" dirty="0"/>
              <a:t> </a:t>
            </a:r>
            <a:r>
              <a:rPr lang="it-IT" sz="800" dirty="0" err="1"/>
              <a:t>importance</a:t>
            </a:r>
            <a:r>
              <a:rPr lang="it-IT" sz="800" dirty="0"/>
              <a:t> </a:t>
            </a:r>
            <a:r>
              <a:rPr lang="it-IT" sz="800" dirty="0" err="1"/>
              <a:t>expecially</a:t>
            </a:r>
            <a:r>
              <a:rPr lang="it-IT" sz="800" dirty="0"/>
              <a:t> in </a:t>
            </a:r>
            <a:r>
              <a:rPr lang="it-IT" sz="800" dirty="0" err="1"/>
              <a:t>luxury</a:t>
            </a:r>
            <a:r>
              <a:rPr lang="it-IT" sz="800" dirty="0"/>
              <a:t> </a:t>
            </a:r>
            <a:r>
              <a:rPr lang="it-IT" sz="800" dirty="0" err="1"/>
              <a:t>vehicles</a:t>
            </a:r>
            <a:r>
              <a:rPr lang="it-IT" sz="800" dirty="0"/>
              <a:t>, </a:t>
            </a:r>
            <a:r>
              <a:rPr lang="it-IT" sz="800" dirty="0" err="1"/>
              <a:t>where</a:t>
            </a:r>
            <a:r>
              <a:rPr lang="it-IT" sz="800" dirty="0"/>
              <a:t> </a:t>
            </a:r>
            <a:r>
              <a:rPr lang="it-IT" sz="800" dirty="0" err="1"/>
              <a:t>every</a:t>
            </a:r>
            <a:r>
              <a:rPr lang="it-IT" sz="800" dirty="0"/>
              <a:t> </a:t>
            </a:r>
            <a:r>
              <a:rPr lang="it-IT" sz="800" dirty="0" err="1"/>
              <a:t>detail</a:t>
            </a:r>
            <a:r>
              <a:rPr lang="it-IT" sz="800" dirty="0"/>
              <a:t> </a:t>
            </a:r>
            <a:r>
              <a:rPr lang="it-IT" sz="800" dirty="0" err="1"/>
              <a:t>contributes</a:t>
            </a:r>
            <a:r>
              <a:rPr lang="it-IT" sz="800" dirty="0"/>
              <a:t> to the overall image of </a:t>
            </a:r>
            <a:r>
              <a:rPr lang="it-IT" sz="800" dirty="0" err="1"/>
              <a:t>prestige</a:t>
            </a:r>
            <a:endParaRPr lang="it-IT" sz="800" dirty="0"/>
          </a:p>
          <a:p>
            <a:pPr marL="171450" indent="-171450">
              <a:buFontTx/>
              <a:buChar char="-"/>
            </a:pPr>
            <a:r>
              <a:rPr lang="it-IT" sz="800" dirty="0" err="1"/>
              <a:t>Until</a:t>
            </a:r>
            <a:r>
              <a:rPr lang="it-IT" sz="800" dirty="0"/>
              <a:t> </a:t>
            </a:r>
            <a:r>
              <a:rPr lang="it-IT" sz="800" dirty="0" err="1"/>
              <a:t>now</a:t>
            </a:r>
            <a:r>
              <a:rPr lang="it-IT" sz="800" dirty="0"/>
              <a:t>, </a:t>
            </a:r>
            <a:r>
              <a:rPr lang="it-IT" sz="800" dirty="0" err="1"/>
              <a:t>traditional</a:t>
            </a:r>
            <a:r>
              <a:rPr lang="it-IT" sz="800" dirty="0"/>
              <a:t> </a:t>
            </a:r>
            <a:r>
              <a:rPr lang="it-IT" sz="800" dirty="0" err="1"/>
              <a:t>quality</a:t>
            </a:r>
            <a:r>
              <a:rPr lang="it-IT" sz="800" dirty="0"/>
              <a:t> control </a:t>
            </a:r>
            <a:r>
              <a:rPr lang="it-IT" sz="800" dirty="0" err="1"/>
              <a:t>methods</a:t>
            </a:r>
            <a:r>
              <a:rPr lang="it-IT" sz="800" dirty="0"/>
              <a:t> </a:t>
            </a:r>
            <a:r>
              <a:rPr lang="it-IT" sz="800" dirty="0" err="1"/>
              <a:t>rely</a:t>
            </a:r>
            <a:r>
              <a:rPr lang="it-IT" sz="800" dirty="0"/>
              <a:t> </a:t>
            </a:r>
            <a:r>
              <a:rPr lang="it-IT" sz="800" dirty="0" err="1"/>
              <a:t>heavily</a:t>
            </a:r>
            <a:r>
              <a:rPr lang="it-IT" sz="800" dirty="0"/>
              <a:t> on </a:t>
            </a:r>
            <a:r>
              <a:rPr lang="it-IT" sz="800" dirty="0" err="1"/>
              <a:t>manual</a:t>
            </a:r>
            <a:r>
              <a:rPr lang="it-IT" sz="800" dirty="0"/>
              <a:t> </a:t>
            </a:r>
            <a:r>
              <a:rPr lang="it-IT" sz="800" dirty="0" err="1"/>
              <a:t>inspection</a:t>
            </a:r>
            <a:r>
              <a:rPr lang="it-IT" sz="800" dirty="0"/>
              <a:t> </a:t>
            </a:r>
            <a:r>
              <a:rPr lang="it-IT" sz="800" dirty="0" err="1"/>
              <a:t>which</a:t>
            </a:r>
            <a:r>
              <a:rPr lang="it-IT" sz="800" dirty="0"/>
              <a:t> </a:t>
            </a:r>
            <a:r>
              <a:rPr lang="it-IT" sz="800" dirty="0" err="1"/>
              <a:t>is</a:t>
            </a:r>
            <a:r>
              <a:rPr lang="it-IT" sz="800" dirty="0"/>
              <a:t> time-</a:t>
            </a:r>
            <a:r>
              <a:rPr lang="it-IT" sz="800" dirty="0" err="1"/>
              <a:t>consuming</a:t>
            </a:r>
            <a:r>
              <a:rPr lang="it-IT" sz="800" dirty="0"/>
              <a:t> and prone to human </a:t>
            </a:r>
            <a:r>
              <a:rPr lang="it-IT" sz="800" dirty="0" err="1"/>
              <a:t>error</a:t>
            </a:r>
            <a:endParaRPr lang="it-IT" sz="800" dirty="0"/>
          </a:p>
          <a:p>
            <a:pPr marL="171450" indent="-171450">
              <a:buFontTx/>
              <a:buChar char="-"/>
            </a:pPr>
            <a:r>
              <a:rPr lang="it-IT" sz="800" dirty="0"/>
              <a:t>But </a:t>
            </a:r>
            <a:r>
              <a:rPr lang="it-IT" sz="800" dirty="0" err="1"/>
              <a:t>now</a:t>
            </a:r>
            <a:r>
              <a:rPr lang="it-IT" sz="800" dirty="0"/>
              <a:t>, with the </a:t>
            </a:r>
            <a:r>
              <a:rPr lang="it-IT" sz="800" dirty="0" err="1"/>
              <a:t>advancement</a:t>
            </a:r>
            <a:r>
              <a:rPr lang="it-IT" sz="800" dirty="0"/>
              <a:t> of AI </a:t>
            </a:r>
            <a:r>
              <a:rPr lang="it-IT" sz="800" dirty="0" err="1"/>
              <a:t>algorithms</a:t>
            </a:r>
            <a:r>
              <a:rPr lang="it-IT" sz="800" dirty="0"/>
              <a:t>, </a:t>
            </a:r>
            <a:r>
              <a:rPr lang="it-IT" sz="800" dirty="0" err="1"/>
              <a:t>we</a:t>
            </a:r>
            <a:r>
              <a:rPr lang="it-IT" sz="800" dirty="0"/>
              <a:t> </a:t>
            </a:r>
            <a:r>
              <a:rPr lang="it-IT" sz="800" dirty="0" err="1"/>
              <a:t>have</a:t>
            </a:r>
            <a:r>
              <a:rPr lang="it-IT" sz="800" dirty="0"/>
              <a:t> to </a:t>
            </a:r>
            <a:r>
              <a:rPr lang="it-IT" sz="800" dirty="0" err="1"/>
              <a:t>opportunity</a:t>
            </a:r>
            <a:r>
              <a:rPr lang="it-IT" sz="800" dirty="0"/>
              <a:t> to </a:t>
            </a:r>
            <a:r>
              <a:rPr lang="it-IT" sz="800" dirty="0" err="1"/>
              <a:t>revolutionize</a:t>
            </a:r>
            <a:r>
              <a:rPr lang="it-IT" sz="800" dirty="0"/>
              <a:t> </a:t>
            </a:r>
            <a:r>
              <a:rPr lang="it-IT" sz="800" dirty="0" err="1"/>
              <a:t>this</a:t>
            </a:r>
            <a:r>
              <a:rPr lang="it-IT" sz="800" dirty="0"/>
              <a:t> </a:t>
            </a:r>
            <a:r>
              <a:rPr lang="it-IT" sz="800" dirty="0" err="1"/>
              <a:t>process</a:t>
            </a:r>
            <a:r>
              <a:rPr lang="it-IT" sz="800" dirty="0"/>
              <a:t>, making </a:t>
            </a:r>
            <a:r>
              <a:rPr lang="it-IT" sz="800" dirty="0" err="1"/>
              <a:t>it</a:t>
            </a:r>
            <a:r>
              <a:rPr lang="it-IT" sz="800" dirty="0"/>
              <a:t> </a:t>
            </a:r>
            <a:r>
              <a:rPr lang="it-IT" sz="800" dirty="0" err="1"/>
              <a:t>faster</a:t>
            </a:r>
            <a:r>
              <a:rPr lang="it-IT" sz="800" dirty="0"/>
              <a:t> and more </a:t>
            </a:r>
            <a:r>
              <a:rPr lang="it-IT" sz="800" dirty="0" err="1"/>
              <a:t>efficient</a:t>
            </a:r>
            <a:r>
              <a:rPr lang="it-IT" sz="800" dirty="0"/>
              <a:t>.</a:t>
            </a:r>
          </a:p>
          <a:p>
            <a:pPr marL="0" indent="0">
              <a:buFontTx/>
              <a:buNone/>
            </a:pPr>
            <a:r>
              <a:rPr lang="it-IT" sz="800" dirty="0"/>
              <a:t>Here are </a:t>
            </a:r>
            <a:r>
              <a:rPr lang="it-IT" sz="800" dirty="0" err="1"/>
              <a:t>reported</a:t>
            </a:r>
            <a:r>
              <a:rPr lang="it-IT" sz="800" dirty="0"/>
              <a:t> some </a:t>
            </a:r>
            <a:r>
              <a:rPr lang="it-IT" sz="800" dirty="0" err="1"/>
              <a:t>examples</a:t>
            </a:r>
            <a:r>
              <a:rPr lang="it-IT" sz="800" dirty="0"/>
              <a:t> of </a:t>
            </a:r>
            <a:r>
              <a:rPr lang="it-IT" sz="800" dirty="0" err="1"/>
              <a:t>defects</a:t>
            </a:r>
            <a:r>
              <a:rPr lang="it-IT" sz="800" dirty="0"/>
              <a:t> </a:t>
            </a:r>
            <a:r>
              <a:rPr lang="it-IT" sz="800" dirty="0" err="1"/>
              <a:t>found</a:t>
            </a:r>
            <a:r>
              <a:rPr lang="it-IT" sz="800" dirty="0"/>
              <a:t> on </a:t>
            </a:r>
            <a:r>
              <a:rPr lang="it-IT" sz="800" dirty="0" err="1"/>
              <a:t>brake</a:t>
            </a:r>
            <a:r>
              <a:rPr lang="it-IT" sz="800" dirty="0"/>
              <a:t> </a:t>
            </a:r>
            <a:r>
              <a:rPr lang="it-IT" sz="800" dirty="0" err="1"/>
              <a:t>calipers</a:t>
            </a:r>
            <a:r>
              <a:rPr lang="it-IT" sz="800" dirty="0"/>
              <a:t>’ </a:t>
            </a:r>
            <a:r>
              <a:rPr lang="it-IT" sz="800" dirty="0" err="1"/>
              <a:t>surface</a:t>
            </a:r>
            <a:r>
              <a:rPr lang="it-IT" sz="800" dirty="0"/>
              <a:t>, </a:t>
            </a:r>
            <a:r>
              <a:rPr lang="it-IT" sz="800" dirty="0" err="1"/>
              <a:t>such</a:t>
            </a:r>
            <a:r>
              <a:rPr lang="it-IT" sz="800" dirty="0"/>
              <a:t> </a:t>
            </a:r>
            <a:r>
              <a:rPr lang="it-IT" sz="800" dirty="0" err="1"/>
              <a:t>as</a:t>
            </a:r>
            <a:r>
              <a:rPr lang="it-IT" sz="800" dirty="0"/>
              <a:t> </a:t>
            </a:r>
            <a:r>
              <a:rPr lang="it-IT" sz="800" dirty="0" err="1"/>
              <a:t>deformities</a:t>
            </a:r>
            <a:r>
              <a:rPr lang="it-IT" sz="800" dirty="0"/>
              <a:t>, </a:t>
            </a:r>
            <a:r>
              <a:rPr lang="it-IT" sz="800" dirty="0" err="1"/>
              <a:t>bubbles</a:t>
            </a:r>
            <a:r>
              <a:rPr lang="it-IT" sz="800" dirty="0"/>
              <a:t> and scratches.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38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consists</a:t>
            </a:r>
            <a:r>
              <a:rPr lang="it-IT" dirty="0"/>
              <a:t> on a 3-step </a:t>
            </a:r>
            <a:r>
              <a:rPr lang="it-IT" dirty="0" err="1"/>
              <a:t>approach</a:t>
            </a:r>
            <a:r>
              <a:rPr lang="it-IT" dirty="0"/>
              <a:t>:</a:t>
            </a:r>
          </a:p>
          <a:p>
            <a:pPr marL="228600" indent="-228600">
              <a:buAutoNum type="arabicPeriod"/>
            </a:pPr>
            <a:r>
              <a:rPr lang="it-IT" dirty="0"/>
              <a:t>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a CAE on a dataset of </a:t>
            </a:r>
            <a:r>
              <a:rPr lang="it-IT" dirty="0" err="1"/>
              <a:t>defect</a:t>
            </a:r>
            <a:r>
              <a:rPr lang="it-IT" dirty="0"/>
              <a:t>-free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calipers</a:t>
            </a:r>
            <a:r>
              <a:rPr lang="it-IT" dirty="0"/>
              <a:t>’ images with the </a:t>
            </a:r>
            <a:r>
              <a:rPr lang="it-IT" dirty="0" err="1"/>
              <a:t>aim</a:t>
            </a:r>
            <a:r>
              <a:rPr lang="it-IT" dirty="0"/>
              <a:t> of </a:t>
            </a:r>
            <a:r>
              <a:rPr lang="it-IT" dirty="0" err="1"/>
              <a:t>reconstructing</a:t>
            </a:r>
            <a:r>
              <a:rPr lang="it-IT" dirty="0"/>
              <a:t> test images</a:t>
            </a:r>
          </a:p>
          <a:p>
            <a:pPr marL="228600" indent="-228600">
              <a:buAutoNum type="arabicPeriod"/>
            </a:pPr>
            <a:r>
              <a:rPr lang="it-IT" dirty="0"/>
              <a:t>Next,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a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original</a:t>
            </a:r>
            <a:r>
              <a:rPr lang="it-IT" dirty="0"/>
              <a:t> and </a:t>
            </a:r>
            <a:r>
              <a:rPr lang="it-IT" dirty="0" err="1"/>
              <a:t>reconstructed</a:t>
            </a:r>
            <a:r>
              <a:rPr lang="it-IT" dirty="0"/>
              <a:t> image. By a </a:t>
            </a:r>
            <a:r>
              <a:rPr lang="it-IT" dirty="0" err="1"/>
              <a:t>comparison</a:t>
            </a:r>
            <a:r>
              <a:rPr lang="it-IT" dirty="0"/>
              <a:t> on </a:t>
            </a:r>
            <a:r>
              <a:rPr lang="it-IT" dirty="0" err="1"/>
              <a:t>contrast</a:t>
            </a:r>
            <a:r>
              <a:rPr lang="it-IT" dirty="0"/>
              <a:t>, </a:t>
            </a:r>
            <a:r>
              <a:rPr lang="it-IT" dirty="0" err="1"/>
              <a:t>luminance</a:t>
            </a:r>
            <a:r>
              <a:rPr lang="it-IT" dirty="0"/>
              <a:t> and </a:t>
            </a:r>
            <a:r>
              <a:rPr lang="it-IT" dirty="0" err="1"/>
              <a:t>structure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pinpoint</a:t>
            </a:r>
            <a:r>
              <a:rPr lang="it-IT" dirty="0"/>
              <a:t> </a:t>
            </a:r>
            <a:r>
              <a:rPr lang="it-IT" dirty="0" err="1"/>
              <a:t>potential</a:t>
            </a:r>
            <a:r>
              <a:rPr lang="it-IT" dirty="0"/>
              <a:t> </a:t>
            </a:r>
            <a:r>
              <a:rPr lang="it-IT" dirty="0" err="1"/>
              <a:t>defects</a:t>
            </a:r>
            <a:endParaRPr lang="it-IT" dirty="0"/>
          </a:p>
          <a:p>
            <a:pPr marL="228600" indent="-228600">
              <a:buAutoNum type="arabicPeriod"/>
            </a:pPr>
            <a:r>
              <a:rPr lang="it-IT" dirty="0" err="1"/>
              <a:t>Finally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employed</a:t>
            </a:r>
            <a:r>
              <a:rPr lang="it-IT" dirty="0"/>
              <a:t> a clustering </a:t>
            </a:r>
            <a:r>
              <a:rPr lang="it-IT" dirty="0" err="1"/>
              <a:t>algorithm</a:t>
            </a:r>
            <a:r>
              <a:rPr lang="it-IT" dirty="0"/>
              <a:t> to </a:t>
            </a:r>
            <a:r>
              <a:rPr lang="it-IT" dirty="0" err="1"/>
              <a:t>distinguish</a:t>
            </a:r>
            <a:r>
              <a:rPr lang="it-IT" dirty="0"/>
              <a:t> the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defects</a:t>
            </a:r>
            <a:r>
              <a:rPr lang="it-IT" dirty="0"/>
              <a:t> from </a:t>
            </a:r>
            <a:r>
              <a:rPr lang="it-IT" dirty="0" err="1"/>
              <a:t>reconstruction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happen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190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discuss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benefits of </a:t>
            </a:r>
            <a:r>
              <a:rPr lang="it-IT" dirty="0" err="1"/>
              <a:t>using</a:t>
            </a:r>
            <a:r>
              <a:rPr lang="it-IT" dirty="0"/>
              <a:t> an </a:t>
            </a:r>
            <a:r>
              <a:rPr lang="it-IT" dirty="0" err="1"/>
              <a:t>unsupervised</a:t>
            </a:r>
            <a:r>
              <a:rPr lang="it-IT" dirty="0"/>
              <a:t> learning </a:t>
            </a:r>
            <a:r>
              <a:rPr lang="it-IT" dirty="0" err="1"/>
              <a:t>approach</a:t>
            </a:r>
            <a:r>
              <a:rPr lang="it-IT" dirty="0"/>
              <a:t> with </a:t>
            </a:r>
            <a:r>
              <a:rPr lang="it-IT" dirty="0" err="1"/>
              <a:t>autoencoder</a:t>
            </a:r>
            <a:r>
              <a:rPr lang="it-IT" dirty="0"/>
              <a:t>.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Autoencoders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APD capability: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discover</a:t>
            </a:r>
            <a:r>
              <a:rPr lang="it-IT" dirty="0"/>
              <a:t> </a:t>
            </a:r>
            <a:r>
              <a:rPr lang="it-IT" dirty="0" err="1"/>
              <a:t>hidden</a:t>
            </a:r>
            <a:r>
              <a:rPr lang="it-IT" dirty="0"/>
              <a:t> patterns </a:t>
            </a:r>
            <a:r>
              <a:rPr lang="it-IT" dirty="0" err="1"/>
              <a:t>within</a:t>
            </a:r>
            <a:r>
              <a:rPr lang="it-IT" dirty="0"/>
              <a:t> the data </a:t>
            </a:r>
            <a:r>
              <a:rPr lang="it-IT" dirty="0" err="1"/>
              <a:t>without</a:t>
            </a:r>
            <a:r>
              <a:rPr lang="it-IT" dirty="0"/>
              <a:t> the </a:t>
            </a:r>
            <a:r>
              <a:rPr lang="it-IT" dirty="0" err="1"/>
              <a:t>need</a:t>
            </a:r>
            <a:r>
              <a:rPr lang="it-IT" dirty="0"/>
              <a:t> of a </a:t>
            </a:r>
            <a:r>
              <a:rPr lang="it-IT" dirty="0" err="1"/>
              <a:t>very</a:t>
            </a:r>
            <a:r>
              <a:rPr lang="it-IT" dirty="0"/>
              <a:t> large dataset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Moreover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can </a:t>
            </a:r>
            <a:r>
              <a:rPr lang="it-IT" dirty="0" err="1"/>
              <a:t>easily</a:t>
            </a:r>
            <a:r>
              <a:rPr lang="it-IT" dirty="0"/>
              <a:t> be </a:t>
            </a:r>
            <a:r>
              <a:rPr lang="it-IT" dirty="0" err="1"/>
              <a:t>adapted</a:t>
            </a:r>
            <a:r>
              <a:rPr lang="it-IT" dirty="0"/>
              <a:t> to </a:t>
            </a:r>
            <a:r>
              <a:rPr lang="it-IT" dirty="0" err="1"/>
              <a:t>larger</a:t>
            </a:r>
            <a:r>
              <a:rPr lang="it-IT" dirty="0"/>
              <a:t> dataset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burden of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labeling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Furthermore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adaptability</a:t>
            </a:r>
            <a:r>
              <a:rPr lang="it-IT" dirty="0"/>
              <a:t> to new </a:t>
            </a:r>
            <a:r>
              <a:rPr lang="it-IT" dirty="0" err="1"/>
              <a:t>defect</a:t>
            </a:r>
            <a:r>
              <a:rPr lang="it-IT" dirty="0"/>
              <a:t> patterns,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crucial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 in </a:t>
            </a:r>
            <a:r>
              <a:rPr lang="it-IT" dirty="0" err="1"/>
              <a:t>our</a:t>
            </a:r>
            <a:r>
              <a:rPr lang="it-IT" dirty="0"/>
              <a:t> task</a:t>
            </a:r>
          </a:p>
          <a:p>
            <a:pPr marL="0" indent="0">
              <a:buFontTx/>
              <a:buNone/>
            </a:pP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take a </a:t>
            </a:r>
            <a:r>
              <a:rPr lang="it-IT" dirty="0" err="1"/>
              <a:t>closer</a:t>
            </a:r>
            <a:r>
              <a:rPr lang="it-IT" dirty="0"/>
              <a:t> look to the </a:t>
            </a:r>
            <a:r>
              <a:rPr lang="it-IT" dirty="0" err="1"/>
              <a:t>autoencoder’s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;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the encoder </a:t>
            </a:r>
            <a:r>
              <a:rPr lang="it-IT" dirty="0" err="1"/>
              <a:t>structure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of 9 </a:t>
            </a:r>
            <a:r>
              <a:rPr lang="it-IT" dirty="0" err="1"/>
              <a:t>Conv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, </a:t>
            </a:r>
            <a:r>
              <a:rPr lang="it-IT" dirty="0" err="1"/>
              <a:t>designed</a:t>
            </a:r>
            <a:r>
              <a:rPr lang="it-IT" dirty="0"/>
              <a:t> to </a:t>
            </a:r>
            <a:r>
              <a:rPr lang="it-IT" dirty="0" err="1"/>
              <a:t>gradually</a:t>
            </a:r>
            <a:r>
              <a:rPr lang="it-IT" dirty="0"/>
              <a:t> reduce the output size of the input image. By a </a:t>
            </a:r>
            <a:r>
              <a:rPr lang="it-IT" dirty="0" err="1"/>
              <a:t>careful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of kernel size, S, P and </a:t>
            </a:r>
            <a:r>
              <a:rPr lang="it-IT" dirty="0" err="1"/>
              <a:t>AFs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compress</a:t>
            </a:r>
            <a:r>
              <a:rPr lang="it-IT" dirty="0"/>
              <a:t> the input image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retaining</a:t>
            </a:r>
            <a:r>
              <a:rPr lang="it-IT" dirty="0"/>
              <a:t> </a:t>
            </a:r>
            <a:r>
              <a:rPr lang="it-IT" dirty="0" err="1"/>
              <a:t>relevant</a:t>
            </a:r>
            <a:r>
              <a:rPr lang="it-IT" dirty="0"/>
              <a:t> information for </a:t>
            </a:r>
            <a:r>
              <a:rPr lang="it-IT" dirty="0" err="1"/>
              <a:t>our</a:t>
            </a:r>
            <a:r>
              <a:rPr lang="it-IT" dirty="0"/>
              <a:t> task.</a:t>
            </a:r>
          </a:p>
          <a:p>
            <a:pPr marL="0" indent="0">
              <a:buFontTx/>
              <a:buNone/>
            </a:pPr>
            <a:r>
              <a:rPr lang="it-IT" dirty="0"/>
              <a:t>On the bottom part of the slide,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on the </a:t>
            </a:r>
            <a:r>
              <a:rPr lang="it-IT" dirty="0" err="1"/>
              <a:t>right</a:t>
            </a:r>
            <a:r>
              <a:rPr lang="it-IT" dirty="0"/>
              <a:t> an </a:t>
            </a:r>
            <a:r>
              <a:rPr lang="it-IT" dirty="0" err="1"/>
              <a:t>illustration</a:t>
            </a:r>
            <a:r>
              <a:rPr lang="it-IT" dirty="0"/>
              <a:t> of </a:t>
            </a:r>
            <a:r>
              <a:rPr lang="it-IT" dirty="0" err="1"/>
              <a:t>autoencoder’s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r>
              <a:rPr lang="it-IT" dirty="0"/>
              <a:t> on a logo patch </a:t>
            </a:r>
            <a:r>
              <a:rPr lang="it-IT" dirty="0" err="1"/>
              <a:t>taken</a:t>
            </a:r>
            <a:r>
              <a:rPr lang="it-IT" dirty="0"/>
              <a:t> from a </a:t>
            </a:r>
            <a:r>
              <a:rPr lang="it-IT" dirty="0" err="1"/>
              <a:t>defective</a:t>
            </a:r>
            <a:r>
              <a:rPr lang="it-IT" dirty="0"/>
              <a:t> </a:t>
            </a:r>
            <a:r>
              <a:rPr lang="it-IT" dirty="0" err="1"/>
              <a:t>caliper</a:t>
            </a:r>
            <a:r>
              <a:rPr lang="it-IT" dirty="0"/>
              <a:t>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efficacy</a:t>
            </a:r>
            <a:r>
              <a:rPr lang="it-IT" dirty="0"/>
              <a:t> of </a:t>
            </a:r>
            <a:r>
              <a:rPr lang="it-IT" dirty="0" err="1"/>
              <a:t>reconstruction</a:t>
            </a:r>
            <a:r>
              <a:rPr lang="it-IT" dirty="0"/>
              <a:t>.</a:t>
            </a:r>
          </a:p>
          <a:p>
            <a:pPr marL="0" indent="0">
              <a:buFontTx/>
              <a:buNone/>
            </a:pPr>
            <a:r>
              <a:rPr lang="it-IT" dirty="0"/>
              <a:t>But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understanding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the </a:t>
            </a:r>
            <a:r>
              <a:rPr lang="it-IT" dirty="0" err="1"/>
              <a:t>difference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works to highlight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defects</a:t>
            </a:r>
            <a:r>
              <a:rPr lang="it-IT" dirty="0"/>
              <a:t>,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5445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…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the working </a:t>
            </a:r>
            <a:r>
              <a:rPr lang="it-IT" dirty="0" err="1"/>
              <a:t>conditions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calipers</a:t>
            </a:r>
            <a:r>
              <a:rPr lang="it-IT" dirty="0"/>
              <a:t>’ images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.</a:t>
            </a:r>
          </a:p>
          <a:p>
            <a:pPr marL="171450" indent="-1714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workbench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Gefit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image and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enclosed</a:t>
            </a:r>
            <a:r>
              <a:rPr lang="it-IT" dirty="0"/>
              <a:t> on 3 sides and the top, </a:t>
            </a:r>
            <a:r>
              <a:rPr lang="it-IT" dirty="0" err="1"/>
              <a:t>providing</a:t>
            </a:r>
            <a:r>
              <a:rPr lang="it-IT" dirty="0"/>
              <a:t> a </a:t>
            </a:r>
            <a:r>
              <a:rPr lang="it-IT" dirty="0" err="1"/>
              <a:t>controlled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.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However</a:t>
            </a:r>
            <a:r>
              <a:rPr lang="it-IT" dirty="0"/>
              <a:t>, from the open side,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demostrated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an </a:t>
            </a:r>
            <a:r>
              <a:rPr lang="it-IT" dirty="0" err="1"/>
              <a:t>external</a:t>
            </a:r>
            <a:r>
              <a:rPr lang="it-IT" dirty="0"/>
              <a:t> light </a:t>
            </a:r>
            <a:r>
              <a:rPr lang="it-IT" dirty="0" err="1"/>
              <a:t>enters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workbench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trascurable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light </a:t>
            </a:r>
            <a:r>
              <a:rPr lang="it-IT" dirty="0" err="1"/>
              <a:t>suffers</a:t>
            </a:r>
            <a:r>
              <a:rPr lang="it-IT" dirty="0"/>
              <a:t> from some </a:t>
            </a:r>
            <a:r>
              <a:rPr lang="it-IT" dirty="0" err="1"/>
              <a:t>variability</a:t>
            </a:r>
            <a:r>
              <a:rPr lang="it-IT" dirty="0"/>
              <a:t>, </a:t>
            </a:r>
            <a:r>
              <a:rPr lang="it-IT" dirty="0" err="1"/>
              <a:t>expecially</a:t>
            </a:r>
            <a:r>
              <a:rPr lang="it-IT" dirty="0"/>
              <a:t> </a:t>
            </a:r>
            <a:r>
              <a:rPr lang="it-IT" dirty="0" err="1"/>
              <a:t>sunlight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and </a:t>
            </a:r>
            <a:r>
              <a:rPr lang="it-IT" dirty="0" err="1"/>
              <a:t>artificial</a:t>
            </a:r>
            <a:r>
              <a:rPr lang="it-IT" dirty="0"/>
              <a:t> lighting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from time to time. </a:t>
            </a:r>
          </a:p>
          <a:p>
            <a:pPr marL="171450" indent="-171450">
              <a:buFontTx/>
              <a:buChar char="-"/>
            </a:pPr>
            <a:r>
              <a:rPr lang="it-IT" dirty="0"/>
              <a:t>To mitigate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,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workbench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adjustable</a:t>
            </a:r>
            <a:r>
              <a:rPr lang="it-IT" dirty="0"/>
              <a:t> LED lighting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encounter</a:t>
            </a:r>
            <a:r>
              <a:rPr lang="it-IT" dirty="0"/>
              <a:t> challenges in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caliper’s</a:t>
            </a:r>
            <a:r>
              <a:rPr lang="it-IT" dirty="0"/>
              <a:t> positioning, in </a:t>
            </a:r>
            <a:r>
              <a:rPr lang="it-IT" dirty="0" err="1"/>
              <a:t>addition</a:t>
            </a:r>
            <a:r>
              <a:rPr lang="it-IT" dirty="0"/>
              <a:t> to the </a:t>
            </a:r>
            <a:r>
              <a:rPr lang="it-IT" dirty="0" err="1"/>
              <a:t>ones</a:t>
            </a:r>
            <a:r>
              <a:rPr lang="it-IT" dirty="0"/>
              <a:t> in lighting,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caliper’s</a:t>
            </a:r>
            <a:r>
              <a:rPr lang="it-IT" dirty="0"/>
              <a:t> </a:t>
            </a:r>
            <a:r>
              <a:rPr lang="it-IT" dirty="0" err="1"/>
              <a:t>insertion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workbench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perfectly</a:t>
            </a:r>
            <a:r>
              <a:rPr lang="it-IT" dirty="0"/>
              <a:t> </a:t>
            </a:r>
            <a:r>
              <a:rPr lang="it-IT" dirty="0" err="1"/>
              <a:t>reproducible</a:t>
            </a:r>
            <a:r>
              <a:rPr lang="it-IT" dirty="0"/>
              <a:t>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091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Taking</a:t>
            </a:r>
            <a:r>
              <a:rPr lang="it-IT" dirty="0"/>
              <a:t> care of the </a:t>
            </a:r>
            <a:r>
              <a:rPr lang="it-IT" dirty="0" err="1"/>
              <a:t>inherent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workbench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strategically</a:t>
            </a:r>
            <a:r>
              <a:rPr lang="it-IT" dirty="0"/>
              <a:t> </a:t>
            </a:r>
            <a:r>
              <a:rPr lang="it-IT" dirty="0" err="1"/>
              <a:t>designed</a:t>
            </a:r>
            <a:r>
              <a:rPr lang="it-IT" dirty="0"/>
              <a:t> a data </a:t>
            </a:r>
            <a:r>
              <a:rPr lang="it-IT" dirty="0" err="1"/>
              <a:t>preprocessing</a:t>
            </a:r>
            <a:r>
              <a:rPr lang="it-IT" dirty="0"/>
              <a:t> pipeline. </a:t>
            </a:r>
          </a:p>
          <a:p>
            <a:pPr marL="171450" indent="-171450">
              <a:buFontTx/>
              <a:buChar char="-"/>
            </a:pPr>
            <a:r>
              <a:rPr lang="it-IT" dirty="0"/>
              <a:t>For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 from 10 to 15 times under </a:t>
            </a:r>
            <a:r>
              <a:rPr lang="it-IT" dirty="0" err="1"/>
              <a:t>variable</a:t>
            </a:r>
            <a:r>
              <a:rPr lang="it-IT" dirty="0"/>
              <a:t> LED lighting </a:t>
            </a:r>
            <a:r>
              <a:rPr lang="it-IT" dirty="0" err="1"/>
              <a:t>conditions</a:t>
            </a:r>
            <a:r>
              <a:rPr lang="it-IT" dirty="0"/>
              <a:t>. </a:t>
            </a:r>
          </a:p>
          <a:p>
            <a:pPr marL="171450" indent="-1714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preprocessing</a:t>
            </a:r>
            <a:r>
              <a:rPr lang="it-IT" dirty="0"/>
              <a:t> pipeline </a:t>
            </a:r>
            <a:r>
              <a:rPr lang="it-IT" dirty="0" err="1"/>
              <a:t>consists</a:t>
            </a:r>
            <a:r>
              <a:rPr lang="it-IT" dirty="0"/>
              <a:t> in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transformations</a:t>
            </a:r>
            <a:endParaRPr lang="it-IT" dirty="0"/>
          </a:p>
          <a:p>
            <a:pPr marL="628650" lvl="1" indent="-171450">
              <a:buFontTx/>
              <a:buChar char="-"/>
            </a:pPr>
            <a:r>
              <a:rPr lang="it-IT" dirty="0" err="1"/>
              <a:t>Each</a:t>
            </a:r>
            <a:r>
              <a:rPr lang="it-IT" dirty="0"/>
              <a:t> image </a:t>
            </a:r>
            <a:r>
              <a:rPr lang="it-IT" dirty="0" err="1"/>
              <a:t>underwent</a:t>
            </a:r>
            <a:r>
              <a:rPr lang="it-IT" dirty="0"/>
              <a:t> GC to reduce </a:t>
            </a:r>
            <a:r>
              <a:rPr lang="it-IT" dirty="0" err="1"/>
              <a:t>model’s</a:t>
            </a:r>
            <a:r>
              <a:rPr lang="it-IT" dirty="0"/>
              <a:t> </a:t>
            </a:r>
            <a:r>
              <a:rPr lang="it-IT" dirty="0" err="1"/>
              <a:t>complexity</a:t>
            </a:r>
            <a:r>
              <a:rPr lang="it-IT" dirty="0"/>
              <a:t> by </a:t>
            </a:r>
            <a:r>
              <a:rPr lang="it-IT" dirty="0" err="1"/>
              <a:t>removing</a:t>
            </a:r>
            <a:r>
              <a:rPr lang="it-IT" dirty="0"/>
              <a:t> one </a:t>
            </a:r>
            <a:r>
              <a:rPr lang="it-IT" dirty="0" err="1"/>
              <a:t>channel</a:t>
            </a:r>
            <a:endParaRPr lang="it-IT" dirty="0"/>
          </a:p>
          <a:p>
            <a:pPr marL="628650" lvl="1" indent="-171450">
              <a:buFontTx/>
              <a:buChar char="-"/>
            </a:pP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blurring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to reduce the image </a:t>
            </a:r>
            <a:r>
              <a:rPr lang="it-IT" dirty="0" err="1"/>
              <a:t>noise</a:t>
            </a:r>
            <a:endParaRPr lang="it-IT" dirty="0"/>
          </a:p>
          <a:p>
            <a:pPr marL="628650" lvl="1" indent="-171450">
              <a:buFontTx/>
              <a:buChar char="-"/>
            </a:pPr>
            <a:r>
              <a:rPr lang="it-IT" dirty="0" err="1"/>
              <a:t>Finally</a:t>
            </a:r>
            <a:r>
              <a:rPr lang="it-IT" dirty="0"/>
              <a:t>, in </a:t>
            </a:r>
            <a:r>
              <a:rPr lang="it-IT" dirty="0" err="1"/>
              <a:t>order</a:t>
            </a:r>
            <a:r>
              <a:rPr lang="it-IT" dirty="0"/>
              <a:t> to focus on a </a:t>
            </a:r>
            <a:r>
              <a:rPr lang="it-IT" dirty="0" err="1"/>
              <a:t>particular</a:t>
            </a:r>
            <a:r>
              <a:rPr lang="it-IT" dirty="0"/>
              <a:t> area of the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</a:t>
            </a:r>
            <a:r>
              <a:rPr lang="it-IT" dirty="0"/>
              <a:t>, the image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cropped</a:t>
            </a:r>
            <a:r>
              <a:rPr lang="it-IT" dirty="0"/>
              <a:t> and </a:t>
            </a:r>
            <a:r>
              <a:rPr lang="it-IT" dirty="0" err="1"/>
              <a:t>padded</a:t>
            </a:r>
            <a:r>
              <a:rPr lang="it-IT" dirty="0"/>
              <a:t> to be </a:t>
            </a:r>
            <a:r>
              <a:rPr lang="it-IT" dirty="0" err="1"/>
              <a:t>squared</a:t>
            </a:r>
            <a:r>
              <a:rPr lang="it-IT" dirty="0"/>
              <a:t> and be ready to be </a:t>
            </a:r>
            <a:r>
              <a:rPr lang="it-IT" dirty="0" err="1"/>
              <a:t>passed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input to the </a:t>
            </a:r>
            <a:r>
              <a:rPr lang="it-IT" dirty="0" err="1"/>
              <a:t>autoencoder</a:t>
            </a:r>
            <a:endParaRPr lang="it-IT" dirty="0"/>
          </a:p>
          <a:p>
            <a:pPr marL="628650" lvl="1" indent="-171450">
              <a:buFontTx/>
              <a:buChar char="-"/>
            </a:pPr>
            <a:endParaRPr lang="it-IT" dirty="0"/>
          </a:p>
          <a:p>
            <a:pPr marL="457200" lvl="1" indent="0">
              <a:buFontTx/>
              <a:buNone/>
            </a:pPr>
            <a:r>
              <a:rPr lang="it-IT" dirty="0"/>
              <a:t>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model’s</a:t>
            </a:r>
            <a:r>
              <a:rPr lang="it-IT" dirty="0"/>
              <a:t> </a:t>
            </a:r>
            <a:r>
              <a:rPr lang="it-IT" dirty="0" err="1"/>
              <a:t>generalization</a:t>
            </a:r>
            <a:r>
              <a:rPr lang="it-IT" dirty="0"/>
              <a:t>, </a:t>
            </a:r>
            <a:r>
              <a:rPr lang="it-IT" dirty="0" err="1"/>
              <a:t>different</a:t>
            </a:r>
            <a:r>
              <a:rPr lang="it-IT" dirty="0"/>
              <a:t> data </a:t>
            </a:r>
            <a:r>
              <a:rPr lang="it-IT" dirty="0" err="1"/>
              <a:t>augmentation</a:t>
            </a:r>
            <a:r>
              <a:rPr lang="it-IT" dirty="0"/>
              <a:t> strategies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employed</a:t>
            </a:r>
            <a:r>
              <a:rPr lang="it-IT" dirty="0"/>
              <a:t> and are </a:t>
            </a:r>
            <a:r>
              <a:rPr lang="it-IT" dirty="0" err="1"/>
              <a:t>listed</a:t>
            </a:r>
            <a:r>
              <a:rPr lang="it-IT" dirty="0"/>
              <a:t> in the </a:t>
            </a:r>
            <a:r>
              <a:rPr lang="it-IT" dirty="0" err="1"/>
              <a:t>table</a:t>
            </a:r>
            <a:r>
              <a:rPr lang="it-IT" dirty="0"/>
              <a:t> with </a:t>
            </a:r>
            <a:r>
              <a:rPr lang="it-IT" dirty="0" err="1"/>
              <a:t>their</a:t>
            </a:r>
            <a:r>
              <a:rPr lang="it-IT" dirty="0"/>
              <a:t> relative </a:t>
            </a:r>
            <a:r>
              <a:rPr lang="it-IT" dirty="0" err="1"/>
              <a:t>percentage</a:t>
            </a:r>
            <a:r>
              <a:rPr lang="it-IT" dirty="0"/>
              <a:t> of TDC. For </a:t>
            </a:r>
            <a:r>
              <a:rPr lang="it-IT" dirty="0" err="1"/>
              <a:t>example</a:t>
            </a:r>
            <a:r>
              <a:rPr lang="it-IT" dirty="0"/>
              <a:t>, </a:t>
            </a:r>
            <a:r>
              <a:rPr lang="it-IT" dirty="0" err="1"/>
              <a:t>rototranslation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to replicate the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caliper’s</a:t>
            </a:r>
            <a:r>
              <a:rPr lang="it-IT" dirty="0"/>
              <a:t>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insertion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workbench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254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But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happens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variability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real</a:t>
            </a:r>
            <a:r>
              <a:rPr lang="it-IT" dirty="0"/>
              <a:t> time production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high to be </a:t>
            </a:r>
            <a:r>
              <a:rPr lang="it-IT" dirty="0" err="1"/>
              <a:t>incorporated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training dataset, </a:t>
            </a:r>
            <a:r>
              <a:rPr lang="it-IT" dirty="0" err="1"/>
              <a:t>because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 of the limited </a:t>
            </a:r>
            <a:r>
              <a:rPr lang="it-IT" dirty="0" err="1"/>
              <a:t>computational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disposal</a:t>
            </a:r>
            <a:r>
              <a:rPr lang="it-IT" dirty="0"/>
              <a:t>?</a:t>
            </a:r>
          </a:p>
          <a:p>
            <a:r>
              <a:rPr lang="it-IT" dirty="0"/>
              <a:t>Image </a:t>
            </a:r>
            <a:r>
              <a:rPr lang="it-IT" dirty="0" err="1"/>
              <a:t>alignment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an </a:t>
            </a:r>
            <a:r>
              <a:rPr lang="it-IT" dirty="0" err="1"/>
              <a:t>effective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: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consists</a:t>
            </a:r>
            <a:r>
              <a:rPr lang="it-IT" dirty="0"/>
              <a:t> in </a:t>
            </a:r>
            <a:r>
              <a:rPr lang="it-IT" dirty="0" err="1"/>
              <a:t>taking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testing image and </a:t>
            </a:r>
            <a:r>
              <a:rPr lang="it-IT" dirty="0" err="1"/>
              <a:t>aligning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to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caliper’s</a:t>
            </a:r>
            <a:r>
              <a:rPr lang="it-IT" dirty="0"/>
              <a:t> image,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, </a:t>
            </a:r>
            <a:r>
              <a:rPr lang="it-IT" dirty="0" err="1"/>
              <a:t>taken</a:t>
            </a:r>
            <a:r>
              <a:rPr lang="it-IT" dirty="0"/>
              <a:t> from the training dataset, by </a:t>
            </a:r>
            <a:r>
              <a:rPr lang="it-IT" dirty="0" err="1"/>
              <a:t>applying</a:t>
            </a:r>
            <a:r>
              <a:rPr lang="it-IT" dirty="0"/>
              <a:t> </a:t>
            </a:r>
            <a:r>
              <a:rPr lang="it-IT" dirty="0" err="1"/>
              <a:t>translation</a:t>
            </a:r>
            <a:r>
              <a:rPr lang="it-IT" dirty="0"/>
              <a:t>, </a:t>
            </a:r>
            <a:r>
              <a:rPr lang="it-IT" dirty="0" err="1"/>
              <a:t>rotation</a:t>
            </a:r>
            <a:r>
              <a:rPr lang="it-IT" dirty="0"/>
              <a:t> and </a:t>
            </a:r>
            <a:r>
              <a:rPr lang="it-IT" dirty="0" err="1"/>
              <a:t>uniform</a:t>
            </a:r>
            <a:r>
              <a:rPr lang="it-IT" dirty="0"/>
              <a:t> scaling </a:t>
            </a:r>
            <a:r>
              <a:rPr lang="it-IT" dirty="0" err="1"/>
              <a:t>transformations</a:t>
            </a:r>
            <a:r>
              <a:rPr lang="it-IT" dirty="0"/>
              <a:t>.</a:t>
            </a:r>
          </a:p>
          <a:p>
            <a:r>
              <a:rPr lang="it-IT" dirty="0"/>
              <a:t>To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employed</a:t>
            </a:r>
            <a:r>
              <a:rPr lang="it-IT" dirty="0"/>
              <a:t> ORB </a:t>
            </a:r>
            <a:r>
              <a:rPr lang="it-IT" dirty="0" err="1"/>
              <a:t>together</a:t>
            </a:r>
            <a:r>
              <a:rPr lang="it-IT" dirty="0"/>
              <a:t> with BFM. </a:t>
            </a:r>
          </a:p>
          <a:p>
            <a:pPr marL="171450" indent="-171450">
              <a:buFontTx/>
              <a:buChar char="-"/>
            </a:pPr>
            <a:r>
              <a:rPr lang="it-IT" dirty="0"/>
              <a:t>The first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the </a:t>
            </a:r>
            <a:r>
              <a:rPr lang="it-IT" dirty="0" err="1"/>
              <a:t>keypoints</a:t>
            </a:r>
            <a:r>
              <a:rPr lang="it-IT" dirty="0"/>
              <a:t> and </a:t>
            </a:r>
            <a:r>
              <a:rPr lang="it-IT" dirty="0" err="1"/>
              <a:t>descriptors</a:t>
            </a:r>
            <a:r>
              <a:rPr lang="it-IT" dirty="0"/>
              <a:t>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by FAST and BRIEF,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illustrated</a:t>
            </a:r>
            <a:r>
              <a:rPr lang="it-IT" dirty="0"/>
              <a:t> in the flowchart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Then</a:t>
            </a:r>
            <a:r>
              <a:rPr lang="it-IT" dirty="0"/>
              <a:t> BFM makes </a:t>
            </a:r>
            <a:r>
              <a:rPr lang="it-IT" dirty="0" err="1"/>
              <a:t>associations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features of the </a:t>
            </a:r>
            <a:r>
              <a:rPr lang="it-IT" dirty="0" err="1"/>
              <a:t>reference</a:t>
            </a:r>
            <a:r>
              <a:rPr lang="it-IT" dirty="0"/>
              <a:t> and the new image. In the image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reported</a:t>
            </a:r>
            <a:r>
              <a:rPr lang="it-IT" dirty="0"/>
              <a:t> the top 3 feature matchings and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the 2 are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point to the </a:t>
            </a:r>
            <a:r>
              <a:rPr lang="it-IT" dirty="0" err="1"/>
              <a:t>same</a:t>
            </a:r>
            <a:r>
              <a:rPr lang="it-IT" dirty="0"/>
              <a:t> BC </a:t>
            </a:r>
            <a:r>
              <a:rPr lang="it-IT" dirty="0" err="1"/>
              <a:t>regions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the one </a:t>
            </a:r>
            <a:r>
              <a:rPr lang="it-IT" dirty="0" err="1"/>
              <a:t>drawn</a:t>
            </a:r>
            <a:r>
              <a:rPr lang="it-IT" dirty="0"/>
              <a:t> with the green line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. </a:t>
            </a:r>
            <a:r>
              <a:rPr lang="it-IT" dirty="0" err="1"/>
              <a:t>Taking</a:t>
            </a:r>
            <a:r>
              <a:rPr lang="it-IT" dirty="0"/>
              <a:t> a </a:t>
            </a:r>
            <a:r>
              <a:rPr lang="it-IT" dirty="0" err="1"/>
              <a:t>larger</a:t>
            </a:r>
            <a:r>
              <a:rPr lang="it-IT" dirty="0"/>
              <a:t> sample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demonstrated</a:t>
            </a:r>
            <a:r>
              <a:rPr lang="it-IT" dirty="0"/>
              <a:t> to </a:t>
            </a:r>
            <a:r>
              <a:rPr lang="it-IT" dirty="0" err="1"/>
              <a:t>reach</a:t>
            </a:r>
            <a:r>
              <a:rPr lang="it-IT" dirty="0"/>
              <a:t> </a:t>
            </a:r>
            <a:r>
              <a:rPr lang="it-IT" dirty="0" err="1"/>
              <a:t>satifactory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for </a:t>
            </a:r>
            <a:r>
              <a:rPr lang="it-IT" dirty="0" err="1"/>
              <a:t>our</a:t>
            </a:r>
            <a:r>
              <a:rPr lang="it-IT" dirty="0"/>
              <a:t> task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though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struggles</a:t>
            </a:r>
            <a:r>
              <a:rPr lang="it-IT" dirty="0"/>
              <a:t> with some </a:t>
            </a:r>
            <a:r>
              <a:rPr lang="it-IT" dirty="0" err="1"/>
              <a:t>associations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53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explore</a:t>
            </a:r>
            <a:r>
              <a:rPr lang="it-IT" dirty="0"/>
              <a:t> the </a:t>
            </a:r>
            <a:r>
              <a:rPr lang="it-IT" dirty="0" err="1"/>
              <a:t>keypoint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model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candidates</a:t>
            </a:r>
            <a:r>
              <a:rPr lang="it-IT" dirty="0"/>
              <a:t> for </a:t>
            </a:r>
            <a:r>
              <a:rPr lang="it-IT" dirty="0" err="1"/>
              <a:t>defects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SSIM </a:t>
            </a:r>
            <a:r>
              <a:rPr lang="it-IT" dirty="0" err="1"/>
              <a:t>computation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quantifies</a:t>
            </a:r>
            <a:r>
              <a:rPr lang="it-IT" dirty="0"/>
              <a:t> the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an </a:t>
            </a:r>
            <a:r>
              <a:rPr lang="it-IT" dirty="0" err="1"/>
              <a:t>original</a:t>
            </a:r>
            <a:r>
              <a:rPr lang="it-IT" dirty="0"/>
              <a:t> image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r>
              <a:rPr lang="it-IT" dirty="0"/>
              <a:t>.</a:t>
            </a:r>
          </a:p>
          <a:p>
            <a:r>
              <a:rPr lang="it-IT" dirty="0" err="1"/>
              <a:t>Illustrated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logo patch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from a </a:t>
            </a:r>
            <a:r>
              <a:rPr lang="it-IT" dirty="0" err="1"/>
              <a:t>defective</a:t>
            </a:r>
            <a:r>
              <a:rPr lang="it-IT" dirty="0"/>
              <a:t> </a:t>
            </a:r>
            <a:r>
              <a:rPr lang="it-IT" dirty="0" err="1"/>
              <a:t>brake</a:t>
            </a:r>
            <a:r>
              <a:rPr lang="it-IT" dirty="0"/>
              <a:t> </a:t>
            </a:r>
            <a:r>
              <a:rPr lang="it-IT" dirty="0" err="1"/>
              <a:t>caliper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two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</a:t>
            </a:r>
            <a:r>
              <a:rPr lang="it-IT" dirty="0" err="1"/>
              <a:t>defects</a:t>
            </a:r>
            <a:r>
              <a:rPr lang="it-IT" dirty="0"/>
              <a:t> and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. The image </a:t>
            </a:r>
            <a:r>
              <a:rPr lang="it-IT" dirty="0" err="1"/>
              <a:t>labeled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«p»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image, </a:t>
            </a:r>
            <a:r>
              <a:rPr lang="it-IT" dirty="0" err="1"/>
              <a:t>while</a:t>
            </a:r>
            <a:r>
              <a:rPr lang="it-IT" dirty="0"/>
              <a:t> «q»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r>
              <a:rPr lang="it-IT" dirty="0"/>
              <a:t>. </a:t>
            </a:r>
            <a:r>
              <a:rPr lang="it-IT" dirty="0" err="1"/>
              <a:t>Below</a:t>
            </a:r>
            <a:r>
              <a:rPr lang="it-IT" dirty="0"/>
              <a:t> are </a:t>
            </a:r>
            <a:r>
              <a:rPr lang="it-IT" dirty="0" err="1"/>
              <a:t>visualized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maps</a:t>
            </a:r>
            <a:r>
              <a:rPr lang="it-IT" dirty="0"/>
              <a:t>, </a:t>
            </a:r>
            <a:r>
              <a:rPr lang="it-IT" dirty="0" err="1"/>
              <a:t>whose</a:t>
            </a:r>
            <a:r>
              <a:rPr lang="it-IT" dirty="0"/>
              <a:t> pixels </a:t>
            </a:r>
            <a:r>
              <a:rPr lang="it-IT" dirty="0" err="1"/>
              <a:t>values</a:t>
            </a:r>
            <a:r>
              <a:rPr lang="it-IT" dirty="0"/>
              <a:t> are </a:t>
            </a:r>
            <a:r>
              <a:rPr lang="it-IT" dirty="0" err="1"/>
              <a:t>computed</a:t>
            </a:r>
            <a:r>
              <a:rPr lang="it-IT" dirty="0"/>
              <a:t> by the formula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above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product of </a:t>
            </a:r>
            <a:r>
              <a:rPr lang="it-IT" dirty="0" err="1"/>
              <a:t>luminance</a:t>
            </a:r>
            <a:r>
              <a:rPr lang="it-IT" dirty="0"/>
              <a:t>, </a:t>
            </a:r>
            <a:r>
              <a:rPr lang="it-IT" dirty="0" err="1"/>
              <a:t>contrast</a:t>
            </a:r>
            <a:r>
              <a:rPr lang="it-IT" dirty="0"/>
              <a:t> and </a:t>
            </a:r>
            <a:r>
              <a:rPr lang="it-IT" dirty="0" err="1"/>
              <a:t>structure</a:t>
            </a:r>
            <a:r>
              <a:rPr lang="it-IT" dirty="0"/>
              <a:t>. The user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possibility</a:t>
            </a:r>
            <a:r>
              <a:rPr lang="it-IT" dirty="0"/>
              <a:t> of setting a </a:t>
            </a:r>
            <a:r>
              <a:rPr lang="it-IT" dirty="0" err="1"/>
              <a:t>threshold</a:t>
            </a:r>
            <a:r>
              <a:rPr lang="it-IT" dirty="0"/>
              <a:t>,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pixels with a </a:t>
            </a:r>
            <a:r>
              <a:rPr lang="it-IT" dirty="0" err="1"/>
              <a:t>similarity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or </a:t>
            </a:r>
            <a:r>
              <a:rPr lang="it-IT" dirty="0" err="1"/>
              <a:t>equal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written</a:t>
            </a:r>
            <a:r>
              <a:rPr lang="it-IT" dirty="0"/>
              <a:t> in the </a:t>
            </a:r>
            <a:r>
              <a:rPr lang="it-IT" dirty="0" err="1"/>
              <a:t>caption</a:t>
            </a:r>
            <a:r>
              <a:rPr lang="it-IT" dirty="0"/>
              <a:t> are </a:t>
            </a:r>
            <a:r>
              <a:rPr lang="it-IT" dirty="0" err="1"/>
              <a:t>drawn</a:t>
            </a:r>
            <a:r>
              <a:rPr lang="it-IT" dirty="0"/>
              <a:t> in red and are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candidates</a:t>
            </a:r>
            <a:r>
              <a:rPr lang="it-IT" dirty="0"/>
              <a:t> for </a:t>
            </a:r>
            <a:r>
              <a:rPr lang="it-IT" dirty="0" err="1"/>
              <a:t>defects</a:t>
            </a:r>
            <a:r>
              <a:rPr lang="it-IT" dirty="0"/>
              <a:t>.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setting a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the more </a:t>
            </a:r>
            <a:r>
              <a:rPr lang="it-IT" dirty="0" err="1"/>
              <a:t>subtle</a:t>
            </a:r>
            <a:r>
              <a:rPr lang="it-IT" dirty="0"/>
              <a:t> </a:t>
            </a:r>
            <a:r>
              <a:rPr lang="it-IT" dirty="0" err="1"/>
              <a:t>defects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105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make an </a:t>
            </a:r>
            <a:r>
              <a:rPr lang="it-IT" dirty="0" err="1"/>
              <a:t>effective</a:t>
            </a:r>
            <a:r>
              <a:rPr lang="it-IT" dirty="0"/>
              <a:t> </a:t>
            </a:r>
            <a:r>
              <a:rPr lang="it-IT" dirty="0" err="1"/>
              <a:t>distinction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defects</a:t>
            </a:r>
            <a:r>
              <a:rPr lang="it-IT" dirty="0"/>
              <a:t> and </a:t>
            </a:r>
            <a:r>
              <a:rPr lang="it-IT" dirty="0" err="1"/>
              <a:t>reconstruction</a:t>
            </a:r>
            <a:r>
              <a:rPr lang="it-IT" dirty="0"/>
              <a:t>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comes</a:t>
            </a:r>
            <a:r>
              <a:rPr lang="it-IT" dirty="0"/>
              <a:t> to help the clustering </a:t>
            </a:r>
            <a:r>
              <a:rPr lang="it-IT" dirty="0" err="1"/>
              <a:t>algorithm</a:t>
            </a:r>
            <a:r>
              <a:rPr lang="it-IT" dirty="0"/>
              <a:t>. </a:t>
            </a:r>
          </a:p>
          <a:p>
            <a:r>
              <a:rPr lang="it-IT" dirty="0"/>
              <a:t>The </a:t>
            </a:r>
            <a:r>
              <a:rPr lang="it-IT" dirty="0" err="1"/>
              <a:t>choice</a:t>
            </a:r>
            <a:r>
              <a:rPr lang="it-IT" dirty="0"/>
              <a:t> of DBSCAN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motivated</a:t>
            </a:r>
            <a:r>
              <a:rPr lang="it-IT" dirty="0"/>
              <a:t> by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reasons</a:t>
            </a:r>
            <a:r>
              <a:rPr lang="it-IT" dirty="0"/>
              <a:t>;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require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a priori a </a:t>
            </a:r>
            <a:r>
              <a:rPr lang="it-IT" dirty="0" err="1"/>
              <a:t>cluster’s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crucial</a:t>
            </a:r>
            <a:r>
              <a:rPr lang="it-IT" dirty="0"/>
              <a:t> for </a:t>
            </a:r>
            <a:r>
              <a:rPr lang="it-IT" dirty="0" err="1"/>
              <a:t>our</a:t>
            </a:r>
            <a:r>
              <a:rPr lang="it-IT" dirty="0"/>
              <a:t> scenario,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morphologies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defects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classifiable</a:t>
            </a:r>
            <a:r>
              <a:rPr lang="it-IT" dirty="0"/>
              <a:t> apriori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pre-defined</a:t>
            </a:r>
            <a:r>
              <a:rPr lang="it-IT" dirty="0"/>
              <a:t> labels. </a:t>
            </a:r>
          </a:p>
          <a:p>
            <a:r>
              <a:rPr lang="it-IT" dirty="0"/>
              <a:t>DBSCAN </a:t>
            </a:r>
            <a:r>
              <a:rPr lang="it-IT" dirty="0" err="1"/>
              <a:t>requires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:</a:t>
            </a:r>
          </a:p>
          <a:p>
            <a:pPr marL="171450" indent="-171450">
              <a:buFontTx/>
              <a:buChar char="-"/>
            </a:pPr>
            <a:r>
              <a:rPr lang="it-IT" dirty="0"/>
              <a:t>Epsilon,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maximum </a:t>
            </a:r>
            <a:r>
              <a:rPr lang="it-IT" dirty="0" err="1"/>
              <a:t>distance</a:t>
            </a:r>
            <a:r>
              <a:rPr lang="it-IT" dirty="0"/>
              <a:t> of a </a:t>
            </a:r>
            <a:r>
              <a:rPr lang="it-IT" dirty="0" err="1"/>
              <a:t>border</a:t>
            </a:r>
            <a:r>
              <a:rPr lang="it-IT" dirty="0"/>
              <a:t> point to the core point</a:t>
            </a:r>
          </a:p>
          <a:p>
            <a:pPr marL="171450" indent="-171450">
              <a:buFontTx/>
              <a:buChar char="-"/>
            </a:pPr>
            <a:r>
              <a:rPr lang="it-IT" dirty="0"/>
              <a:t>Min cluster size,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defines</a:t>
            </a:r>
            <a:r>
              <a:rPr lang="it-IT" dirty="0"/>
              <a:t> the minimum </a:t>
            </a:r>
            <a:r>
              <a:rPr lang="it-IT" dirty="0" err="1"/>
              <a:t>number</a:t>
            </a:r>
            <a:r>
              <a:rPr lang="it-IT" dirty="0"/>
              <a:t> of points </a:t>
            </a:r>
            <a:r>
              <a:rPr lang="it-IT" dirty="0" err="1"/>
              <a:t>that</a:t>
            </a:r>
            <a:r>
              <a:rPr lang="it-IT" dirty="0"/>
              <a:t> must </a:t>
            </a:r>
            <a:r>
              <a:rPr lang="it-IT" dirty="0" err="1"/>
              <a:t>contain</a:t>
            </a:r>
            <a:r>
              <a:rPr lang="it-IT" dirty="0"/>
              <a:t> a cluster</a:t>
            </a:r>
          </a:p>
          <a:p>
            <a:pPr marL="0" indent="0">
              <a:buFontTx/>
              <a:buNone/>
            </a:pPr>
            <a:r>
              <a:rPr lang="it-IT" dirty="0" err="1"/>
              <a:t>Taking</a:t>
            </a:r>
            <a:r>
              <a:rPr lang="it-IT" dirty="0"/>
              <a:t> the logo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increasing</a:t>
            </a:r>
            <a:r>
              <a:rPr lang="it-IT" dirty="0"/>
              <a:t> the MCS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to focus </a:t>
            </a:r>
            <a:r>
              <a:rPr lang="it-IT" dirty="0" err="1"/>
              <a:t>only</a:t>
            </a:r>
            <a:r>
              <a:rPr lang="it-IT" dirty="0"/>
              <a:t> on more </a:t>
            </a:r>
            <a:r>
              <a:rPr lang="it-IT" dirty="0" err="1"/>
              <a:t>prominent</a:t>
            </a:r>
            <a:r>
              <a:rPr lang="it-IT" dirty="0"/>
              <a:t> </a:t>
            </a:r>
            <a:r>
              <a:rPr lang="it-IT" dirty="0" err="1"/>
              <a:t>defects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429EC-AE32-46DF-9764-4BEEDB86C4D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68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9C7E04-1A72-FCB2-DC2C-E568FACEF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A7C3A03-129E-EFB8-53B0-3C8B4574D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341B74-7242-648E-7F7D-BA72398B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7A0EA-2CB5-490A-9E4F-459058EC80BC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085F4A4-8DCE-70D3-900C-CFA44E04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6F9EE4-4F77-6F39-4A18-42596F5E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83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43F548-395E-9792-A34C-8FE39795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F0B5B8-C6BC-1513-985B-D1D15BC1C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93F709-90A7-FA7B-72F2-0D29701D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4C59D-92FB-44BD-BAB5-60E91CABAD6A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94E398-73FF-D16E-2DE3-2051A2E2A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F8BE0E-254E-1A93-A6EF-25F1F604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18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E89EA7B-8EDB-B1F4-706C-9D53597F0F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554471-1B04-80B5-7863-231FD0746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478387-43B9-1387-51CB-B8B6304E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DA43A-CB63-4BAE-937C-A3BC57E1AAEB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CDC5B2-6418-EFEE-82F1-FF35CC45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175284-E981-CC33-BE4E-8AA63919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9602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A8472DD4-0D11-5FFC-35A0-8AFC8DB657DD}"/>
              </a:ext>
            </a:extLst>
          </p:cNvPr>
          <p:cNvSpPr/>
          <p:nvPr userDrawn="1"/>
        </p:nvSpPr>
        <p:spPr>
          <a:xfrm>
            <a:off x="8827449" y="0"/>
            <a:ext cx="3364550" cy="6857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2">
            <a:extLst>
              <a:ext uri="{FF2B5EF4-FFF2-40B4-BE49-F238E27FC236}">
                <a16:creationId xmlns:a16="http://schemas.microsoft.com/office/drawing/2014/main" id="{D8420024-2A40-4291-955D-A3CD1213180D}"/>
              </a:ext>
            </a:extLst>
          </p:cNvPr>
          <p:cNvSpPr txBox="1"/>
          <p:nvPr userDrawn="1"/>
        </p:nvSpPr>
        <p:spPr>
          <a:xfrm>
            <a:off x="557075" y="2284293"/>
            <a:ext cx="82703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b="1" dirty="0">
                <a:latin typeface="Univers Condensed" panose="020B0506020202050204" pitchFamily="34" charset="0"/>
              </a:rPr>
              <a:t>Convolutional Autoencoder</a:t>
            </a:r>
          </a:p>
          <a:p>
            <a:r>
              <a:rPr lang="en-GB" sz="4400" b="1" dirty="0">
                <a:latin typeface="Univers Condensed" panose="020B0506020202050204" pitchFamily="34" charset="0"/>
              </a:rPr>
              <a:t>for Unsupervised Defect Detection</a:t>
            </a:r>
          </a:p>
          <a:p>
            <a:r>
              <a:rPr lang="en-GB" sz="4400" b="1" dirty="0">
                <a:latin typeface="Univers Condensed" panose="020B0506020202050204" pitchFamily="34" charset="0"/>
              </a:rPr>
              <a:t>in Brake Calipers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3ADE90B-2C6F-49D9-9665-5A2F009201D2}"/>
              </a:ext>
            </a:extLst>
          </p:cNvPr>
          <p:cNvSpPr txBox="1"/>
          <p:nvPr userDrawn="1"/>
        </p:nvSpPr>
        <p:spPr>
          <a:xfrm>
            <a:off x="9332845" y="2210313"/>
            <a:ext cx="180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CANDIDATE:</a:t>
            </a:r>
          </a:p>
        </p:txBody>
      </p:sp>
      <p:sp>
        <p:nvSpPr>
          <p:cNvPr id="23" name="CasellaDiTesto 15">
            <a:extLst>
              <a:ext uri="{FF2B5EF4-FFF2-40B4-BE49-F238E27FC236}">
                <a16:creationId xmlns:a16="http://schemas.microsoft.com/office/drawing/2014/main" id="{59790957-F10E-47D4-A1E7-B391A4B1CCE3}"/>
              </a:ext>
            </a:extLst>
          </p:cNvPr>
          <p:cNvSpPr txBox="1"/>
          <p:nvPr userDrawn="1"/>
        </p:nvSpPr>
        <p:spPr>
          <a:xfrm>
            <a:off x="9332845" y="3823175"/>
            <a:ext cx="180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SUPERVISOR:</a:t>
            </a:r>
          </a:p>
        </p:txBody>
      </p:sp>
      <p:sp>
        <p:nvSpPr>
          <p:cNvPr id="24" name="CasellaDiTesto 16">
            <a:extLst>
              <a:ext uri="{FF2B5EF4-FFF2-40B4-BE49-F238E27FC236}">
                <a16:creationId xmlns:a16="http://schemas.microsoft.com/office/drawing/2014/main" id="{37D1F56B-EA95-4BC2-B015-0D08DD315B85}"/>
              </a:ext>
            </a:extLst>
          </p:cNvPr>
          <p:cNvSpPr txBox="1"/>
          <p:nvPr userDrawn="1"/>
        </p:nvSpPr>
        <p:spPr>
          <a:xfrm>
            <a:off x="9332846" y="4185530"/>
            <a:ext cx="270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/>
                </a:solidFill>
                <a:latin typeface="Univers Condensed" panose="020B0506020202050204" pitchFamily="34" charset="0"/>
              </a:rPr>
              <a:t>Eng. Vincenzo Randazzo</a:t>
            </a:r>
          </a:p>
        </p:txBody>
      </p:sp>
      <p:sp>
        <p:nvSpPr>
          <p:cNvPr id="25" name="CasellaDiTesto 18">
            <a:extLst>
              <a:ext uri="{FF2B5EF4-FFF2-40B4-BE49-F238E27FC236}">
                <a16:creationId xmlns:a16="http://schemas.microsoft.com/office/drawing/2014/main" id="{7478E68A-FDB7-47D3-B0B7-671096F969F9}"/>
              </a:ext>
            </a:extLst>
          </p:cNvPr>
          <p:cNvSpPr txBox="1"/>
          <p:nvPr userDrawn="1"/>
        </p:nvSpPr>
        <p:spPr>
          <a:xfrm>
            <a:off x="9332848" y="5190067"/>
            <a:ext cx="270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/>
                </a:solidFill>
                <a:latin typeface="Univers Condensed" panose="020B0506020202050204" pitchFamily="34" charset="0"/>
              </a:rPr>
              <a:t>Prof. Eros </a:t>
            </a:r>
            <a:r>
              <a:rPr lang="en-GB" sz="1800" dirty="0" err="1">
                <a:solidFill>
                  <a:schemeClr val="bg1"/>
                </a:solidFill>
                <a:latin typeface="Univers Condensed" panose="020B0506020202050204" pitchFamily="34" charset="0"/>
              </a:rPr>
              <a:t>Pasero</a:t>
            </a:r>
            <a:endParaRPr lang="en-GB" sz="1800" dirty="0">
              <a:solidFill>
                <a:schemeClr val="bg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26" name="CasellaDiTesto 19">
            <a:extLst>
              <a:ext uri="{FF2B5EF4-FFF2-40B4-BE49-F238E27FC236}">
                <a16:creationId xmlns:a16="http://schemas.microsoft.com/office/drawing/2014/main" id="{DE0EC36B-A083-4C0B-9E82-A35F2E5CC68C}"/>
              </a:ext>
            </a:extLst>
          </p:cNvPr>
          <p:cNvSpPr txBox="1"/>
          <p:nvPr userDrawn="1"/>
        </p:nvSpPr>
        <p:spPr>
          <a:xfrm>
            <a:off x="9332848" y="5559399"/>
            <a:ext cx="270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/>
                </a:solidFill>
                <a:latin typeface="Univers Condensed" panose="020B0506020202050204" pitchFamily="34" charset="0"/>
              </a:rPr>
              <a:t>Eng. Marco </a:t>
            </a:r>
            <a:r>
              <a:rPr lang="en-GB" sz="1800" dirty="0" err="1">
                <a:solidFill>
                  <a:schemeClr val="bg1"/>
                </a:solidFill>
                <a:latin typeface="Univers Condensed" panose="020B0506020202050204" pitchFamily="34" charset="0"/>
              </a:rPr>
              <a:t>Porrati</a:t>
            </a:r>
            <a:endParaRPr lang="en-GB" sz="1800" dirty="0">
              <a:solidFill>
                <a:schemeClr val="bg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27" name="CasellaDiTesto 20">
            <a:extLst>
              <a:ext uri="{FF2B5EF4-FFF2-40B4-BE49-F238E27FC236}">
                <a16:creationId xmlns:a16="http://schemas.microsoft.com/office/drawing/2014/main" id="{108E3EA0-4B4A-4767-8D04-D47B58FB5887}"/>
              </a:ext>
            </a:extLst>
          </p:cNvPr>
          <p:cNvSpPr txBox="1"/>
          <p:nvPr userDrawn="1"/>
        </p:nvSpPr>
        <p:spPr>
          <a:xfrm>
            <a:off x="9332848" y="5944348"/>
            <a:ext cx="270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/>
                </a:solidFill>
                <a:latin typeface="Univers Condensed" panose="020B0506020202050204" pitchFamily="34" charset="0"/>
              </a:rPr>
              <a:t>Eng. </a:t>
            </a:r>
            <a:r>
              <a:rPr lang="en-GB" sz="1800" dirty="0" err="1">
                <a:solidFill>
                  <a:schemeClr val="bg1"/>
                </a:solidFill>
                <a:latin typeface="Univers Condensed" panose="020B0506020202050204" pitchFamily="34" charset="0"/>
              </a:rPr>
              <a:t>Edoardo</a:t>
            </a:r>
            <a:r>
              <a:rPr lang="en-GB" sz="1800" dirty="0">
                <a:solidFill>
                  <a:schemeClr val="bg1"/>
                </a:solidFill>
                <a:latin typeface="Univers Condensed" panose="020B0506020202050204" pitchFamily="34" charset="0"/>
              </a:rPr>
              <a:t> </a:t>
            </a:r>
            <a:r>
              <a:rPr lang="en-GB" sz="1800" dirty="0" err="1">
                <a:solidFill>
                  <a:schemeClr val="bg1"/>
                </a:solidFill>
                <a:latin typeface="Univers Condensed" panose="020B0506020202050204" pitchFamily="34" charset="0"/>
              </a:rPr>
              <a:t>Pareti</a:t>
            </a:r>
            <a:endParaRPr lang="en-GB" sz="1800" dirty="0">
              <a:solidFill>
                <a:schemeClr val="bg1"/>
              </a:solidFill>
              <a:latin typeface="Univers Condensed" panose="020B0506020202050204" pitchFamily="34" charset="0"/>
            </a:endParaRPr>
          </a:p>
        </p:txBody>
      </p:sp>
      <p:sp>
        <p:nvSpPr>
          <p:cNvPr id="29" name="CasellaDiTesto 16">
            <a:extLst>
              <a:ext uri="{FF2B5EF4-FFF2-40B4-BE49-F238E27FC236}">
                <a16:creationId xmlns:a16="http://schemas.microsoft.com/office/drawing/2014/main" id="{3631E121-02E7-2939-5031-A3E14F95DC0D}"/>
              </a:ext>
            </a:extLst>
          </p:cNvPr>
          <p:cNvSpPr txBox="1"/>
          <p:nvPr userDrawn="1"/>
        </p:nvSpPr>
        <p:spPr>
          <a:xfrm>
            <a:off x="9332846" y="2572668"/>
            <a:ext cx="270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/>
                </a:solidFill>
                <a:latin typeface="Univers Condensed" panose="020B0506020202050204" pitchFamily="34" charset="0"/>
              </a:rPr>
              <a:t>Alessandro Casella</a:t>
            </a:r>
          </a:p>
        </p:txBody>
      </p:sp>
      <p:sp>
        <p:nvSpPr>
          <p:cNvPr id="30" name="CasellaDiTesto 16">
            <a:extLst>
              <a:ext uri="{FF2B5EF4-FFF2-40B4-BE49-F238E27FC236}">
                <a16:creationId xmlns:a16="http://schemas.microsoft.com/office/drawing/2014/main" id="{C96ED456-0E86-50A3-5FD7-EB974A933E52}"/>
              </a:ext>
            </a:extLst>
          </p:cNvPr>
          <p:cNvSpPr txBox="1"/>
          <p:nvPr userDrawn="1"/>
        </p:nvSpPr>
        <p:spPr>
          <a:xfrm>
            <a:off x="557075" y="5352131"/>
            <a:ext cx="6679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latin typeface="Univers Condensed" panose="020B0506020202050204" pitchFamily="34" charset="0"/>
              </a:rPr>
              <a:t>Master Degree in Data Science and Engineering</a:t>
            </a:r>
          </a:p>
          <a:p>
            <a:pPr algn="l"/>
            <a:endParaRPr lang="en-GB" sz="1800" dirty="0">
              <a:latin typeface="Univers Condensed" panose="020B0506020202050204" pitchFamily="34" charset="0"/>
            </a:endParaRPr>
          </a:p>
          <a:p>
            <a:pPr algn="l"/>
            <a:r>
              <a:rPr lang="en-GB" sz="1800" dirty="0">
                <a:latin typeface="Univers Condensed" panose="020B0506020202050204" pitchFamily="34" charset="0"/>
              </a:rPr>
              <a:t>April 2024</a:t>
            </a:r>
          </a:p>
        </p:txBody>
      </p:sp>
      <p:pic>
        <p:nvPicPr>
          <p:cNvPr id="7" name="Immagine 6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E295AA8C-F4FD-6A3D-4249-A059AB8D6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03" y="409613"/>
            <a:ext cx="1944159" cy="115919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22BDF3-EFA0-E223-9418-EEE97609E66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7075" y="326624"/>
            <a:ext cx="3035468" cy="133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15">
            <a:extLst>
              <a:ext uri="{FF2B5EF4-FFF2-40B4-BE49-F238E27FC236}">
                <a16:creationId xmlns:a16="http://schemas.microsoft.com/office/drawing/2014/main" id="{B4F3746C-ABD8-C6DE-1FB0-3DB6AB24AE5B}"/>
              </a:ext>
            </a:extLst>
          </p:cNvPr>
          <p:cNvSpPr txBox="1"/>
          <p:nvPr userDrawn="1"/>
        </p:nvSpPr>
        <p:spPr>
          <a:xfrm>
            <a:off x="9332845" y="4827712"/>
            <a:ext cx="195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b="1" dirty="0">
                <a:solidFill>
                  <a:schemeClr val="bg1"/>
                </a:solidFill>
                <a:latin typeface="Univers Condensed" panose="020B0506020202050204" pitchFamily="34" charset="0"/>
              </a:rPr>
              <a:t>CO-SUPERVISORS:</a:t>
            </a:r>
          </a:p>
        </p:txBody>
      </p:sp>
    </p:spTree>
    <p:extLst>
      <p:ext uri="{BB962C8B-B14F-4D97-AF65-F5344CB8AC3E}">
        <p14:creationId xmlns:p14="http://schemas.microsoft.com/office/powerpoint/2010/main" val="2697093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Una superficie con trama blu">
            <a:extLst>
              <a:ext uri="{FF2B5EF4-FFF2-40B4-BE49-F238E27FC236}">
                <a16:creationId xmlns:a16="http://schemas.microsoft.com/office/drawing/2014/main" id="{91729AAC-DBD3-9EB4-3E11-6A8B49D4E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516"/>
          <a:stretch/>
        </p:blipFill>
        <p:spPr>
          <a:xfrm>
            <a:off x="0" y="-20479"/>
            <a:ext cx="12192000" cy="1622144"/>
          </a:xfrm>
          <a:prstGeom prst="rect">
            <a:avLst/>
          </a:prstGeom>
        </p:spPr>
      </p:pic>
      <p:pic>
        <p:nvPicPr>
          <p:cNvPr id="9" name="Immagine 8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2086DF2D-0BE6-EC09-0266-86CC2BEA61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64" y="478257"/>
            <a:ext cx="1135865" cy="677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63537"/>
            <a:ext cx="2262909" cy="123048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z="4400" b="1" dirty="0">
                <a:latin typeface="Univers Condensed" panose="020B0506020202050204" pitchFamily="34" charset="0"/>
              </a:rPr>
              <a:t>Contents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C376F-CC06-4583-0B6B-706910CA4ED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1490" y="310140"/>
            <a:ext cx="2302838" cy="101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9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356712-6FB1-5977-71DB-04879C06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2DA6477-AC37-15C4-E370-4E3E4F31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453-50A8-4C3F-AC30-2217EA84D617}" type="datetime1">
              <a:rPr lang="it-IT" smtClean="0"/>
              <a:t>08/04/2024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9B74EC1-CCEF-C3A7-111B-752AC9C5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319D6F-BE87-1B28-5F2D-E6344C03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509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CDF385-4F09-3E8E-6B70-9A72D425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3A731D7-954C-43AE-2FD8-89EBF04C9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453-50A8-4C3F-AC30-2217EA84D617}" type="datetime1">
              <a:rPr lang="it-IT" smtClean="0"/>
              <a:t>08/04/2024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EDE847-CAE1-5CDA-5497-47D876C1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CD3A7C5-7E8E-BE95-A9E0-1A3DFA74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553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B7500-E281-D7BC-754B-C8BF540D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AEC4DC2-F56D-CF5B-26D4-FE934D7A8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D453-50A8-4C3F-AC30-2217EA84D617}" type="datetime1">
              <a:rPr lang="it-IT" smtClean="0"/>
              <a:t>08/04/2024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AD7140-7D08-A961-B8C5-0F035B51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66788BF-C3B4-9A7B-5561-046FC05D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271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940AEB-8978-8F42-B7AE-3382CB64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5F9CF4-28C1-8BB8-0B28-DA0A6D74D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94B21F-2961-0387-4696-A707EC4BA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B286-4ED1-489A-B515-4F4C39F744B1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7FEB6C-B224-304A-1E90-21068E97F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8DEE857-1CD4-159D-E90F-3776ABB8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3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09E94-C70B-BD86-0095-0DCB4F123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06F653-7EFE-6AB2-863B-7D2ADD594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5682E4-072A-AE1E-2EBB-84AB4194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820BD-621B-4355-BF3D-DFA437553F37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E9D713-B803-8881-18FA-C474AF1B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1D93A2-21C5-4D2E-DB88-82342E6A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593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DBE5F-18E4-7132-211C-B5A35F14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737971-4D0F-D6ED-F4A7-F49449A18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F999A64-CFC7-1FCB-DD8A-DCEF92B86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A825F2F-BF41-66EF-BA6C-44A2D357F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FD81F-A221-4B98-9F46-269E921A840D}" type="datetime1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0D04C2-005B-8DF6-85C1-0E5D2AE48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5E1EBF-2F65-FF73-1C69-2363D081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33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E0ADD5-B8EA-7155-73B5-2E1415C6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817046-A045-347D-D9F2-2CBA0E0D7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0781C1-15D9-14B6-9298-CC51A04E9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91E833-8E4C-B1D9-3B6F-35D4F82B8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6483562-0362-96D7-E466-17F6629C5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86BE6D4-2CDE-2010-B983-2AB353F7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D0425-C71B-4353-9EEE-C81785C3B5D8}" type="datetime1">
              <a:rPr lang="it-IT" smtClean="0"/>
              <a:t>08/04/2024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4BC8B8-E561-4D3C-E7D1-7F88BF0DF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111A21F-171A-76DA-7D95-DE915725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2626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A42BD1-67A5-A4E0-FFBE-FAD070DC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C3C90B-35E7-28B2-A600-2A0501A7F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94BF-756A-4E41-9821-4B20AA733E77}" type="datetime1">
              <a:rPr lang="it-IT" smtClean="0"/>
              <a:t>08/04/2024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4B5D24-06FA-2F3F-3A03-63F724A6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796EFB-463C-FA9D-39B7-F1040C07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238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671A586-7322-A52A-B99A-1CC6E8E0C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1E7F-53BF-48C2-B56A-1ED35E3A37EF}" type="datetime1">
              <a:rPr lang="it-IT" smtClean="0"/>
              <a:t>08/04/2024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731E367-06F0-F1B2-3CA9-F62B9782C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8A87CF-B9E0-AEE5-E43C-5B9261012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187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FC8B9-92A9-A6E8-428C-2B173D94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8C4989-0C81-0647-9238-8D33DEAE7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CA1E88-8982-4A72-5EB7-9BF3A8295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6A32D2E-A87C-722C-29CE-5954200EE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C1097-D0F7-4E41-B6BF-C67EFA4A5AA1}" type="datetime1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D090704-0B19-B672-CF59-17689E8E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909DA30-6EF9-76C0-1AF5-342787F5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37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88EFDC-49D5-AC8E-2704-4CC0AFDC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CC20E23-E62D-B02E-656F-79880B191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21A29-BF95-9ABC-3B7C-EEF09CBF1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690AA1-8A06-A03A-2E48-E6C82B9BB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7217-3611-4322-8B2E-4EA86864DF00}" type="datetime1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349345-95D6-4B2F-B058-192452B1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AC5BF4-00F0-6DDC-C85A-79F16002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79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1FB48F4-2313-2F9B-32BB-26C709CA3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FCDD72-C3A7-2635-0EF4-3987D12D9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D83781-AF3F-D41E-6CF3-496EECE72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D453-50A8-4C3F-AC30-2217EA84D617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29C2E3-67EB-56E9-CA54-DAFBAB3F9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C36173-1290-D909-E613-6223456D5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68F54-A54A-457F-89AD-075B94908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98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9" r:id="rId12"/>
    <p:sldLayoutId id="2147483720" r:id="rId13"/>
    <p:sldLayoutId id="2147483728" r:id="rId14"/>
    <p:sldLayoutId id="2147483727" r:id="rId15"/>
    <p:sldLayoutId id="2147483726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microsoft.com/office/2007/relationships/hdphoto" Target="../media/hdphoto20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microsoft.com/office/2007/relationships/hdphoto" Target="../media/hdphoto22.wdp"/><Relationship Id="rId5" Type="http://schemas.microsoft.com/office/2007/relationships/hdphoto" Target="../media/hdphoto18.wdp"/><Relationship Id="rId10" Type="http://schemas.openxmlformats.org/officeDocument/2006/relationships/image" Target="../media/image41.png"/><Relationship Id="rId4" Type="http://schemas.openxmlformats.org/officeDocument/2006/relationships/image" Target="../media/image29.png"/><Relationship Id="rId9" Type="http://schemas.microsoft.com/office/2007/relationships/hdphoto" Target="../media/hdphoto2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12" Type="http://schemas.microsoft.com/office/2007/relationships/hdphoto" Target="../media/hdphoto26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9.wdp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0" Type="http://schemas.microsoft.com/office/2007/relationships/hdphoto" Target="../media/hdphoto25.wdp"/><Relationship Id="rId4" Type="http://schemas.microsoft.com/office/2007/relationships/hdphoto" Target="../media/hdphoto23.wdp"/><Relationship Id="rId9" Type="http://schemas.openxmlformats.org/officeDocument/2006/relationships/image" Target="../media/image44.png"/><Relationship Id="rId14" Type="http://schemas.microsoft.com/office/2007/relationships/hdphoto" Target="../media/hdphoto2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microsoft.com/office/2007/relationships/hdphoto" Target="../media/hdphoto28.wdp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microsoft.com/office/2007/relationships/hdphoto" Target="../media/hdphoto10.wdp"/><Relationship Id="rId4" Type="http://schemas.microsoft.com/office/2007/relationships/hdphoto" Target="../media/hdphoto8.wdp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3.wdp"/><Relationship Id="rId5" Type="http://schemas.openxmlformats.org/officeDocument/2006/relationships/image" Target="../media/image22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microsoft.com/office/2007/relationships/hdphoto" Target="../media/hdphoto16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1.png"/><Relationship Id="rId1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microsoft.com/office/2007/relationships/hdphoto" Target="../media/hdphoto18.wdp"/><Relationship Id="rId12" Type="http://schemas.openxmlformats.org/officeDocument/2006/relationships/image" Target="../media/image35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microsoft.com/office/2007/relationships/hdphoto" Target="../media/hdphoto10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microsoft.com/office/2007/relationships/hdphoto" Target="../media/hdphoto17.wdp"/><Relationship Id="rId15" Type="http://schemas.openxmlformats.org/officeDocument/2006/relationships/image" Target="../media/image19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microsoft.com/office/2007/relationships/hdphoto" Target="../media/hdphoto1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BCDD901E-2B69-A2DD-5A16-6C0DD796C094}"/>
              </a:ext>
            </a:extLst>
          </p:cNvPr>
          <p:cNvCxnSpPr>
            <a:cxnSpLocks/>
          </p:cNvCxnSpPr>
          <p:nvPr/>
        </p:nvCxnSpPr>
        <p:spPr>
          <a:xfrm>
            <a:off x="675861" y="4949687"/>
            <a:ext cx="7782339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52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FF857-BD49-1BF0-2EEE-0F650205C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2CCA4-1D5C-2E97-FE95-0A19ABCF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Clustering Algorithm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43FACC4-6318-DB01-A28D-D24198EA9A6D}"/>
              </a:ext>
            </a:extLst>
          </p:cNvPr>
          <p:cNvSpPr txBox="1">
            <a:spLocks/>
          </p:cNvSpPr>
          <p:nvPr/>
        </p:nvSpPr>
        <p:spPr>
          <a:xfrm>
            <a:off x="529235" y="1931577"/>
            <a:ext cx="711756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b="1" dirty="0">
                <a:latin typeface="Univers Condensed" panose="020B0506020202050204" pitchFamily="34" charset="0"/>
              </a:rPr>
              <a:t>Why DBSCAN?</a:t>
            </a:r>
          </a:p>
          <a:p>
            <a:pPr marL="107950" algn="just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1200" dirty="0">
              <a:latin typeface="Univers Condensed" panose="020B0506020202050204" pitchFamily="34" charset="0"/>
            </a:endParaRPr>
          </a:p>
          <a:p>
            <a:pPr marL="107950" algn="just">
              <a:buClr>
                <a:schemeClr val="accent1">
                  <a:lumMod val="75000"/>
                </a:schemeClr>
              </a:buClr>
              <a:buSzPct val="80000"/>
            </a:pPr>
            <a:endParaRPr lang="en-US" sz="1000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1800" dirty="0">
                <a:latin typeface="Univers Condensed" panose="020B0506020202050204" pitchFamily="34" charset="0"/>
              </a:rPr>
              <a:t>Density-Based Spatial Clustering Of Applications With Noise.</a:t>
            </a:r>
            <a:endParaRPr lang="en-US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sz="1000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Univers Condensed" panose="020B0506020202050204" pitchFamily="34" charset="0"/>
              </a:rPr>
              <a:t>Defects in brake calipers can be clusters of arbitrary shape.</a:t>
            </a: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sz="1050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Univers Condensed" panose="020B0506020202050204" pitchFamily="34" charset="0"/>
              </a:rPr>
              <a:t>Distinguish the real defects from the reconstruction errors.</a:t>
            </a: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dirty="0">
              <a:latin typeface="Univers Condensed" panose="020B0506020202050204" pitchFamily="34" charset="0"/>
            </a:endParaRPr>
          </a:p>
        </p:txBody>
      </p:sp>
      <p:pic>
        <p:nvPicPr>
          <p:cNvPr id="7170" name="Picture 2" descr="DBSCAN Algorithm. DBSCAN is a density-based clustering… | by Nitin Gour |  Medium">
            <a:extLst>
              <a:ext uri="{FF2B5EF4-FFF2-40B4-BE49-F238E27FC236}">
                <a16:creationId xmlns:a16="http://schemas.microsoft.com/office/drawing/2014/main" id="{57B10C4D-A759-14EF-5CFC-DF7EBD58E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271" y="2116966"/>
            <a:ext cx="3524787" cy="1814435"/>
          </a:xfrm>
          <a:prstGeom prst="round2DiagRect">
            <a:avLst>
              <a:gd name="adj1" fmla="val 8340"/>
              <a:gd name="adj2" fmla="val 15699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Segnaposto testo 9">
            <a:extLst>
              <a:ext uri="{FF2B5EF4-FFF2-40B4-BE49-F238E27FC236}">
                <a16:creationId xmlns:a16="http://schemas.microsoft.com/office/drawing/2014/main" id="{9900891A-D409-0DCF-C55A-E69A47EFA4EB}"/>
              </a:ext>
            </a:extLst>
          </p:cNvPr>
          <p:cNvSpPr txBox="1">
            <a:spLocks/>
          </p:cNvSpPr>
          <p:nvPr/>
        </p:nvSpPr>
        <p:spPr>
          <a:xfrm>
            <a:off x="8339138" y="6538913"/>
            <a:ext cx="3243262" cy="182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2">
                    <a:lumMod val="75000"/>
                  </a:schemeClr>
                </a:solidFill>
              </a:rPr>
              <a:t>Images acquired in Gefit - Alessandria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2" name="Immagine 61">
            <a:extLst>
              <a:ext uri="{FF2B5EF4-FFF2-40B4-BE49-F238E27FC236}">
                <a16:creationId xmlns:a16="http://schemas.microsoft.com/office/drawing/2014/main" id="{01462B03-F0E3-B6D6-5BDC-5B1997D61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9652" y="4345391"/>
            <a:ext cx="1945062" cy="122111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168" name="Immagine 7167">
            <a:extLst>
              <a:ext uri="{FF2B5EF4-FFF2-40B4-BE49-F238E27FC236}">
                <a16:creationId xmlns:a16="http://schemas.microsoft.com/office/drawing/2014/main" id="{AAFD5C51-6B85-AFC3-E120-9351F7340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-1" b="34579"/>
          <a:stretch/>
        </p:blipFill>
        <p:spPr>
          <a:xfrm>
            <a:off x="609600" y="5666998"/>
            <a:ext cx="3412310" cy="638848"/>
          </a:xfrm>
          <a:prstGeom prst="rect">
            <a:avLst/>
          </a:prstGeom>
          <a:ln>
            <a:noFill/>
          </a:ln>
        </p:spPr>
      </p:pic>
      <p:pic>
        <p:nvPicPr>
          <p:cNvPr id="7175" name="Immagine 7174">
            <a:extLst>
              <a:ext uri="{FF2B5EF4-FFF2-40B4-BE49-F238E27FC236}">
                <a16:creationId xmlns:a16="http://schemas.microsoft.com/office/drawing/2014/main" id="{E094733F-7A6A-D97E-69D3-C1F1DE306D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b="32844"/>
          <a:stretch/>
        </p:blipFill>
        <p:spPr>
          <a:xfrm>
            <a:off x="4500095" y="5666997"/>
            <a:ext cx="3324176" cy="638847"/>
          </a:xfrm>
          <a:prstGeom prst="rect">
            <a:avLst/>
          </a:prstGeom>
          <a:ln>
            <a:noFill/>
          </a:ln>
        </p:spPr>
      </p:pic>
      <p:pic>
        <p:nvPicPr>
          <p:cNvPr id="7177" name="Immagine 7176">
            <a:extLst>
              <a:ext uri="{FF2B5EF4-FFF2-40B4-BE49-F238E27FC236}">
                <a16:creationId xmlns:a16="http://schemas.microsoft.com/office/drawing/2014/main" id="{2F96D7B9-0CB6-F68B-1060-04DC64C1CBF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-1" b="32757"/>
          <a:stretch/>
        </p:blipFill>
        <p:spPr>
          <a:xfrm>
            <a:off x="8302456" y="5666998"/>
            <a:ext cx="3279944" cy="638848"/>
          </a:xfrm>
          <a:prstGeom prst="rect">
            <a:avLst/>
          </a:prstGeom>
          <a:ln>
            <a:noFill/>
          </a:ln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62F59104-F285-BE4F-BDB7-02DFCC8D772C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8E2AE6A6-4A41-D25E-5E7E-100242B266E9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29523977-00BB-F098-58A9-F7C839A276BB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1B80F29A-3CFB-1AC3-AAB5-AFA8DFD4BA53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F11317-D08B-7A03-A9C0-1D7157B56785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8ACCB330-32DA-21EC-0B22-7E1AA2839EE6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A2A5C4B-3663-ABEC-3A50-550B04DDC2CE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BB855D92-626B-950C-DA1D-9B2A01F11F8C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BEE7D959-650B-8A06-993F-760A32AF93D4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D6EBC3C-1AEB-F7AB-5BBF-2FBE1CCA057F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AC36E123-2C35-CC3F-85BB-8C324C91CF97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EC965A0-F739-66FE-8A7C-0CC1FC9A8A82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B81BDD74-3814-1145-9554-566E175BD4C1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3515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9980-6087-FFF0-FD01-D10DACF5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8B6C9-5D69-838F-E383-17583C1E7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Aggregate Detection</a:t>
            </a:r>
            <a:endParaRPr lang="it-IT" dirty="0"/>
          </a:p>
        </p:txBody>
      </p:sp>
      <p:sp>
        <p:nvSpPr>
          <p:cNvPr id="52" name="Segnaposto testo 9">
            <a:extLst>
              <a:ext uri="{FF2B5EF4-FFF2-40B4-BE49-F238E27FC236}">
                <a16:creationId xmlns:a16="http://schemas.microsoft.com/office/drawing/2014/main" id="{95AC6504-ACD0-98B2-8E43-19925E5E257C}"/>
              </a:ext>
            </a:extLst>
          </p:cNvPr>
          <p:cNvSpPr txBox="1">
            <a:spLocks/>
          </p:cNvSpPr>
          <p:nvPr/>
        </p:nvSpPr>
        <p:spPr>
          <a:xfrm>
            <a:off x="8339138" y="6538913"/>
            <a:ext cx="3243262" cy="182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solidFill>
                  <a:schemeClr val="bg2">
                    <a:lumMod val="75000"/>
                  </a:schemeClr>
                </a:solidFill>
              </a:rPr>
              <a:t>Images acquired in Gefit - Alessandria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817B22-F6EF-285E-02E2-A59A226B1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4442" y="3823871"/>
            <a:ext cx="2870214" cy="18517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4F0740-B7B0-FED9-0665-B381EE5E06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"/>
                    </a14:imgEffect>
                    <a14:imgEffect>
                      <a14:brightnessContrast bright="26000" contrast="15000"/>
                    </a14:imgEffect>
                  </a14:imgLayer>
                </a14:imgProps>
              </a:ext>
            </a:extLst>
          </a:blip>
          <a:srcRect t="-2" b="5333"/>
          <a:stretch/>
        </p:blipFill>
        <p:spPr>
          <a:xfrm>
            <a:off x="548750" y="4010637"/>
            <a:ext cx="1852806" cy="67264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C6FBF1C-5AF3-690C-7F9A-ABE14D348EBA}"/>
              </a:ext>
            </a:extLst>
          </p:cNvPr>
          <p:cNvCxnSpPr>
            <a:cxnSpLocks/>
          </p:cNvCxnSpPr>
          <p:nvPr/>
        </p:nvCxnSpPr>
        <p:spPr>
          <a:xfrm>
            <a:off x="2491969" y="4749747"/>
            <a:ext cx="351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50F2AE7-8D23-EC83-C626-B70CA595D210}"/>
              </a:ext>
            </a:extLst>
          </p:cNvPr>
          <p:cNvSpPr txBox="1"/>
          <p:nvPr/>
        </p:nvSpPr>
        <p:spPr>
          <a:xfrm>
            <a:off x="529235" y="2037250"/>
            <a:ext cx="110531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1800" dirty="0">
                <a:latin typeface="Univers Condensed" panose="020B0506020202050204" pitchFamily="34" charset="0"/>
              </a:rPr>
              <a:t>Not all the defects are visible under the same luminance condition.</a:t>
            </a: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1800" dirty="0">
                <a:latin typeface="Univers Condensed" panose="020B0506020202050204" pitchFamily="34" charset="0"/>
              </a:rPr>
              <a:t>Dynamic LED setting: the results are the combination of multiple acquisitions of the same brake caliper.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C285133C-DB1D-EE6D-B6E7-9C8BCA564E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79" t="43170" r="7607" b="44712"/>
          <a:stretch/>
        </p:blipFill>
        <p:spPr>
          <a:xfrm>
            <a:off x="548750" y="4829672"/>
            <a:ext cx="1852806" cy="682098"/>
          </a:xfrm>
          <a:prstGeom prst="rect">
            <a:avLst/>
          </a:prstGeom>
        </p:spPr>
      </p:pic>
      <p:pic>
        <p:nvPicPr>
          <p:cNvPr id="38" name="Immagine 37" descr="Immagine che contiene schermata, nero, bianco e nero, bianco&#10;&#10;Descrizione generata automaticamente">
            <a:extLst>
              <a:ext uri="{FF2B5EF4-FFF2-40B4-BE49-F238E27FC236}">
                <a16:creationId xmlns:a16="http://schemas.microsoft.com/office/drawing/2014/main" id="{87409E05-9932-DE2B-7C77-0EAAB27863D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11" t="36073" r="2205" b="36416"/>
          <a:stretch/>
        </p:blipFill>
        <p:spPr>
          <a:xfrm>
            <a:off x="6750519" y="3979153"/>
            <a:ext cx="1610205" cy="682098"/>
          </a:xfrm>
          <a:prstGeom prst="rect">
            <a:avLst/>
          </a:prstGeom>
        </p:spPr>
      </p:pic>
      <p:pic>
        <p:nvPicPr>
          <p:cNvPr id="40" name="Immagine 39" descr="Immagine che contiene schermata, bianco e nero, nero, Fotografia monocromatica&#10;&#10;Descrizione generata automaticamente">
            <a:extLst>
              <a:ext uri="{FF2B5EF4-FFF2-40B4-BE49-F238E27FC236}">
                <a16:creationId xmlns:a16="http://schemas.microsoft.com/office/drawing/2014/main" id="{4BF21CF2-487E-A312-C5CE-744CE47FD3C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57" t="36529" b="35961"/>
          <a:stretch/>
        </p:blipFill>
        <p:spPr>
          <a:xfrm>
            <a:off x="6750519" y="4829672"/>
            <a:ext cx="1610205" cy="682098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B7F6EB65-8EB3-368C-98C6-C51D9F911EBA}"/>
              </a:ext>
            </a:extLst>
          </p:cNvPr>
          <p:cNvCxnSpPr>
            <a:cxnSpLocks/>
          </p:cNvCxnSpPr>
          <p:nvPr/>
        </p:nvCxnSpPr>
        <p:spPr>
          <a:xfrm>
            <a:off x="8482134" y="4749747"/>
            <a:ext cx="351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Immagine 45">
            <a:extLst>
              <a:ext uri="{FF2B5EF4-FFF2-40B4-BE49-F238E27FC236}">
                <a16:creationId xmlns:a16="http://schemas.microsoft.com/office/drawing/2014/main" id="{BAFA338E-ACFA-D7CD-E874-0D34E48CBE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6911" y="4042290"/>
            <a:ext cx="2655488" cy="1414913"/>
          </a:xfrm>
          <a:prstGeom prst="rect">
            <a:avLst/>
          </a:prstGeom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F71EFE4A-9448-D416-6433-EA62EE77E2AA}"/>
              </a:ext>
            </a:extLst>
          </p:cNvPr>
          <p:cNvCxnSpPr>
            <a:cxnSpLocks/>
          </p:cNvCxnSpPr>
          <p:nvPr/>
        </p:nvCxnSpPr>
        <p:spPr>
          <a:xfrm>
            <a:off x="6280220" y="3245618"/>
            <a:ext cx="0" cy="313354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7F5ED6-A7CC-D585-3A73-23562A0FFC98}"/>
              </a:ext>
            </a:extLst>
          </p:cNvPr>
          <p:cNvSpPr txBox="1"/>
          <p:nvPr/>
        </p:nvSpPr>
        <p:spPr>
          <a:xfrm>
            <a:off x="1092476" y="5563676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Univers Condensed" panose="020B0506020202050204" pitchFamily="34" charset="0"/>
              </a:rPr>
              <a:t>…</a:t>
            </a:r>
            <a:endParaRPr lang="it-IT" sz="2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EE535C-1F2E-458B-2F7F-C110901C1BE9}"/>
              </a:ext>
            </a:extLst>
          </p:cNvPr>
          <p:cNvSpPr txBox="1"/>
          <p:nvPr/>
        </p:nvSpPr>
        <p:spPr>
          <a:xfrm>
            <a:off x="7290890" y="5511770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Univers Condensed" panose="020B0506020202050204" pitchFamily="34" charset="0"/>
              </a:rPr>
              <a:t>…</a:t>
            </a:r>
            <a:endParaRPr lang="it-IT" sz="240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BBD8AFEF-3850-47CB-CB29-5003AABABBCB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12B71D92-91BE-83FB-5F42-37BF3735B320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49C15CF-A4E4-84BD-E32E-07A26E6BD9BF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7E1C7ABE-88B0-C69E-752F-44AB58F19172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40EA6966-97BE-7A7A-6E22-E2FBB3EE7354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BCA60AF-D2E0-1719-4023-CD37F20D5326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E31CAD8-4AFA-D70F-9459-526CD2B86AAC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282FD448-C0FA-80F7-A3C3-F4158DF4CF95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40988327-F1EC-0ACB-A189-AB66FD8C115C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D44D9FB7-04A7-E780-3866-2DA341C0A733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ABFC04D-FC20-FFCD-ED93-C25A386D3935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B8BEB62-F077-CA8E-3F87-D2B37E98753C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03F1BAD0-927B-7EF3-123A-6B6A46E2AD94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60202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CCEE7-FEF3-F0DE-CC07-46993070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9F452-EC04-D354-BAAB-65FC52A6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Results Discussion (1)</a:t>
            </a:r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AD0CA7B-23E4-BCB7-2596-FF667211241E}"/>
              </a:ext>
            </a:extLst>
          </p:cNvPr>
          <p:cNvSpPr txBox="1">
            <a:spLocks/>
          </p:cNvSpPr>
          <p:nvPr/>
        </p:nvSpPr>
        <p:spPr>
          <a:xfrm>
            <a:off x="428114" y="2072993"/>
            <a:ext cx="6759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b="1" dirty="0">
                <a:latin typeface="Univers Condensed" panose="020B0506020202050204" pitchFamily="34" charset="0"/>
              </a:rPr>
              <a:t>Simulation of a Real-time Production Cycle on the Logo Region</a:t>
            </a:r>
          </a:p>
        </p:txBody>
      </p:sp>
      <p:pic>
        <p:nvPicPr>
          <p:cNvPr id="5" name="Immagine 4" descr="Immagine che contiene schermata, testo, bianco, design&#10;&#10;Descrizione generata automaticamente">
            <a:extLst>
              <a:ext uri="{FF2B5EF4-FFF2-40B4-BE49-F238E27FC236}">
                <a16:creationId xmlns:a16="http://schemas.microsoft.com/office/drawing/2014/main" id="{14B81D8E-09D2-3862-8879-DF94F0AB9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5" t="40392" r="7295" b="44928"/>
          <a:stretch/>
        </p:blipFill>
        <p:spPr>
          <a:xfrm>
            <a:off x="7513402" y="4585981"/>
            <a:ext cx="1959673" cy="976493"/>
          </a:xfrm>
          <a:prstGeom prst="rect">
            <a:avLst/>
          </a:prstGeom>
        </p:spPr>
      </p:pic>
      <p:pic>
        <p:nvPicPr>
          <p:cNvPr id="7" name="Immagine 6" descr="Immagine che contiene testo, schermata, Carattere, bianco&#10;&#10;Descrizione generata automaticamente">
            <a:extLst>
              <a:ext uri="{FF2B5EF4-FFF2-40B4-BE49-F238E27FC236}">
                <a16:creationId xmlns:a16="http://schemas.microsoft.com/office/drawing/2014/main" id="{81B5475E-1112-22E3-D3C2-DD64D17B8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45" t="45924" r="17616" b="46353"/>
          <a:stretch/>
        </p:blipFill>
        <p:spPr>
          <a:xfrm>
            <a:off x="9519547" y="4821775"/>
            <a:ext cx="2158954" cy="577034"/>
          </a:xfrm>
          <a:prstGeom prst="rect">
            <a:avLst/>
          </a:prstGeom>
        </p:spPr>
      </p:pic>
      <p:pic>
        <p:nvPicPr>
          <p:cNvPr id="9" name="Immagine 8" descr="Immagine che contiene schermata, testo, Carattere, Elementi grafici&#10;&#10;Descrizione generata automaticamente">
            <a:extLst>
              <a:ext uri="{FF2B5EF4-FFF2-40B4-BE49-F238E27FC236}">
                <a16:creationId xmlns:a16="http://schemas.microsoft.com/office/drawing/2014/main" id="{4075A1AF-A634-209F-CC27-9DB3B591B8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17" t="46188" r="6671" b="45634"/>
          <a:stretch/>
        </p:blipFill>
        <p:spPr>
          <a:xfrm>
            <a:off x="9022723" y="5987865"/>
            <a:ext cx="947176" cy="560845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Google Shape;1333;p196">
            <a:extLst>
              <a:ext uri="{FF2B5EF4-FFF2-40B4-BE49-F238E27FC236}">
                <a16:creationId xmlns:a16="http://schemas.microsoft.com/office/drawing/2014/main" id="{B90D6489-1150-9B67-27D1-177A65A9E0F0}"/>
              </a:ext>
            </a:extLst>
          </p:cNvPr>
          <p:cNvSpPr/>
          <p:nvPr/>
        </p:nvSpPr>
        <p:spPr>
          <a:xfrm>
            <a:off x="9294611" y="6353436"/>
            <a:ext cx="228600" cy="21297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CasellaDiTesto 21">
            <a:extLst>
              <a:ext uri="{FF2B5EF4-FFF2-40B4-BE49-F238E27FC236}">
                <a16:creationId xmlns:a16="http://schemas.microsoft.com/office/drawing/2014/main" id="{C48378BC-2DB7-EDA9-80DF-D61270377187}"/>
              </a:ext>
            </a:extLst>
          </p:cNvPr>
          <p:cNvSpPr txBox="1"/>
          <p:nvPr/>
        </p:nvSpPr>
        <p:spPr>
          <a:xfrm>
            <a:off x="8749848" y="5680088"/>
            <a:ext cx="1492926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False Negative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BD21B62-FA1D-4CA7-170C-7CFEB78F60C6}"/>
              </a:ext>
            </a:extLst>
          </p:cNvPr>
          <p:cNvSpPr/>
          <p:nvPr/>
        </p:nvSpPr>
        <p:spPr>
          <a:xfrm>
            <a:off x="7513402" y="4577132"/>
            <a:ext cx="4141863" cy="97649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21">
            <a:extLst>
              <a:ext uri="{FF2B5EF4-FFF2-40B4-BE49-F238E27FC236}">
                <a16:creationId xmlns:a16="http://schemas.microsoft.com/office/drawing/2014/main" id="{46251243-8AFF-3BE4-1667-159BE9EA8DB4}"/>
              </a:ext>
            </a:extLst>
          </p:cNvPr>
          <p:cNvSpPr txBox="1"/>
          <p:nvPr/>
        </p:nvSpPr>
        <p:spPr>
          <a:xfrm>
            <a:off x="8749848" y="4267261"/>
            <a:ext cx="1492926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bg1"/>
                </a:solidFill>
                <a:latin typeface="Univers Condensed" panose="020B0506020202050204" pitchFamily="34" charset="0"/>
              </a:rPr>
              <a:t>False Positive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18ED94FB-93BA-ECCD-2F98-0D71FBC70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350413"/>
              </p:ext>
            </p:extLst>
          </p:nvPr>
        </p:nvGraphicFramePr>
        <p:xfrm>
          <a:off x="574655" y="3002943"/>
          <a:ext cx="6613030" cy="3128498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tableStyleId>{3B4B98B0-60AC-42C2-AFA5-B58CD77FA1E5}</a:tableStyleId>
              </a:tblPr>
              <a:tblGrid>
                <a:gridCol w="791731">
                  <a:extLst>
                    <a:ext uri="{9D8B030D-6E8A-4147-A177-3AD203B41FA5}">
                      <a16:colId xmlns:a16="http://schemas.microsoft.com/office/drawing/2014/main" val="3359963680"/>
                    </a:ext>
                  </a:extLst>
                </a:gridCol>
                <a:gridCol w="637434">
                  <a:extLst>
                    <a:ext uri="{9D8B030D-6E8A-4147-A177-3AD203B41FA5}">
                      <a16:colId xmlns:a16="http://schemas.microsoft.com/office/drawing/2014/main" val="2681622443"/>
                    </a:ext>
                  </a:extLst>
                </a:gridCol>
                <a:gridCol w="715831">
                  <a:extLst>
                    <a:ext uri="{9D8B030D-6E8A-4147-A177-3AD203B41FA5}">
                      <a16:colId xmlns:a16="http://schemas.microsoft.com/office/drawing/2014/main" val="2425964486"/>
                    </a:ext>
                  </a:extLst>
                </a:gridCol>
                <a:gridCol w="675698">
                  <a:extLst>
                    <a:ext uri="{9D8B030D-6E8A-4147-A177-3AD203B41FA5}">
                      <a16:colId xmlns:a16="http://schemas.microsoft.com/office/drawing/2014/main" val="154055592"/>
                    </a:ext>
                  </a:extLst>
                </a:gridCol>
                <a:gridCol w="667646">
                  <a:extLst>
                    <a:ext uri="{9D8B030D-6E8A-4147-A177-3AD203B41FA5}">
                      <a16:colId xmlns:a16="http://schemas.microsoft.com/office/drawing/2014/main" val="3641325798"/>
                    </a:ext>
                  </a:extLst>
                </a:gridCol>
                <a:gridCol w="685359">
                  <a:extLst>
                    <a:ext uri="{9D8B030D-6E8A-4147-A177-3AD203B41FA5}">
                      <a16:colId xmlns:a16="http://schemas.microsoft.com/office/drawing/2014/main" val="2834833934"/>
                    </a:ext>
                  </a:extLst>
                </a:gridCol>
                <a:gridCol w="814302">
                  <a:extLst>
                    <a:ext uri="{9D8B030D-6E8A-4147-A177-3AD203B41FA5}">
                      <a16:colId xmlns:a16="http://schemas.microsoft.com/office/drawing/2014/main" val="2393063868"/>
                    </a:ext>
                  </a:extLst>
                </a:gridCol>
                <a:gridCol w="808940">
                  <a:extLst>
                    <a:ext uri="{9D8B030D-6E8A-4147-A177-3AD203B41FA5}">
                      <a16:colId xmlns:a16="http://schemas.microsoft.com/office/drawing/2014/main" val="1033910737"/>
                    </a:ext>
                  </a:extLst>
                </a:gridCol>
                <a:gridCol w="816089">
                  <a:extLst>
                    <a:ext uri="{9D8B030D-6E8A-4147-A177-3AD203B41FA5}">
                      <a16:colId xmlns:a16="http://schemas.microsoft.com/office/drawing/2014/main" val="286998478"/>
                    </a:ext>
                  </a:extLst>
                </a:gridCol>
              </a:tblGrid>
              <a:tr h="576692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 err="1">
                          <a:effectLst/>
                        </a:rPr>
                        <a:t>Brake</a:t>
                      </a:r>
                      <a:r>
                        <a:rPr lang="it-IT" sz="1300" b="1" u="none" strike="noStrike" dirty="0">
                          <a:effectLst/>
                        </a:rPr>
                        <a:t> </a:t>
                      </a:r>
                      <a:r>
                        <a:rPr lang="it-IT" sz="1300" b="1" u="none" strike="noStrike" dirty="0" err="1">
                          <a:effectLst/>
                        </a:rPr>
                        <a:t>Caliper</a:t>
                      </a:r>
                      <a:r>
                        <a:rPr lang="it-IT" sz="1300" b="1" u="none" strike="noStrike" dirty="0">
                          <a:effectLst/>
                        </a:rPr>
                        <a:t> Id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 err="1">
                          <a:effectLst/>
                        </a:rPr>
                        <a:t>Num</a:t>
                      </a:r>
                      <a:r>
                        <a:rPr lang="it-IT" sz="1300" b="1" u="none" strike="noStrike" dirty="0">
                          <a:effectLst/>
                        </a:rPr>
                        <a:t> Images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>
                          <a:effectLst/>
                        </a:rPr>
                        <a:t>Real </a:t>
                      </a:r>
                      <a:r>
                        <a:rPr lang="it-IT" sz="1300" b="1" u="none" strike="noStrike" dirty="0" err="1">
                          <a:effectLst/>
                        </a:rPr>
                        <a:t>Defects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 err="1">
                          <a:effectLst/>
                        </a:rPr>
                        <a:t>TPs</a:t>
                      </a:r>
                      <a:r>
                        <a:rPr lang="it-IT" sz="1300" b="1" u="none" strike="noStrike" dirty="0">
                          <a:effectLst/>
                        </a:rPr>
                        <a:t> Mean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 err="1">
                          <a:effectLst/>
                        </a:rPr>
                        <a:t>FPs</a:t>
                      </a:r>
                      <a:r>
                        <a:rPr lang="it-IT" sz="1300" b="1" u="none" strike="noStrike" dirty="0">
                          <a:effectLst/>
                        </a:rPr>
                        <a:t> Mean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 err="1">
                          <a:effectLst/>
                        </a:rPr>
                        <a:t>FNs</a:t>
                      </a:r>
                      <a:r>
                        <a:rPr lang="it-IT" sz="1300" b="1" u="none" strike="noStrike" dirty="0">
                          <a:effectLst/>
                        </a:rPr>
                        <a:t> Mean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>
                          <a:effectLst/>
                        </a:rPr>
                        <a:t>Recall   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>
                          <a:effectLst/>
                        </a:rPr>
                        <a:t>Precision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>
                          <a:effectLst/>
                        </a:rPr>
                        <a:t>F1Score   </a:t>
                      </a:r>
                      <a:endParaRPr lang="it-IT" sz="1300" b="1" i="0" u="none" strike="noStrike" dirty="0">
                        <a:solidFill>
                          <a:srgbClr val="FFFFFF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extLst>
                  <a:ext uri="{0D108BD9-81ED-4DB2-BD59-A6C34878D82A}">
                    <a16:rowId xmlns:a16="http://schemas.microsoft.com/office/drawing/2014/main" val="2596114552"/>
                  </a:ext>
                </a:extLst>
              </a:tr>
              <a:tr h="331253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1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14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>
                          <a:effectLst/>
                        </a:rPr>
                        <a:t>1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>
                          <a:effectLst/>
                        </a:rPr>
                        <a:t>1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b="1" u="none" strike="noStrike" dirty="0">
                          <a:effectLst/>
                        </a:rPr>
                        <a:t>1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extLst>
                  <a:ext uri="{0D108BD9-81ED-4DB2-BD59-A6C34878D82A}">
                    <a16:rowId xmlns:a16="http://schemas.microsoft.com/office/drawing/2014/main" val="1485209374"/>
                  </a:ext>
                </a:extLst>
              </a:tr>
              <a:tr h="3185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16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2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1.93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0.50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0.06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0.97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0.79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0.87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extLst>
                  <a:ext uri="{0D108BD9-81ED-4DB2-BD59-A6C34878D82A}">
                    <a16:rowId xmlns:a16="http://schemas.microsoft.com/office/drawing/2014/main" val="47374383"/>
                  </a:ext>
                </a:extLst>
              </a:tr>
              <a:tr h="3185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1.86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0.14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0.14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0.93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0.93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>
                          <a:effectLst/>
                        </a:rPr>
                        <a:t>0.93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extLst>
                  <a:ext uri="{0D108BD9-81ED-4DB2-BD59-A6C34878D82A}">
                    <a16:rowId xmlns:a16="http://schemas.microsoft.com/office/drawing/2014/main" val="969875836"/>
                  </a:ext>
                </a:extLst>
              </a:tr>
              <a:tr h="3185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17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1.94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0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0.06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0.97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1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0.98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extLst>
                  <a:ext uri="{0D108BD9-81ED-4DB2-BD59-A6C34878D82A}">
                    <a16:rowId xmlns:a16="http://schemas.microsoft.com/office/drawing/2014/main" val="2377956365"/>
                  </a:ext>
                </a:extLst>
              </a:tr>
              <a:tr h="3185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1.79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0.21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0.21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0.90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0.90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0.90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extLst>
                  <a:ext uri="{0D108BD9-81ED-4DB2-BD59-A6C34878D82A}">
                    <a16:rowId xmlns:a16="http://schemas.microsoft.com/office/drawing/2014/main" val="617229514"/>
                  </a:ext>
                </a:extLst>
              </a:tr>
              <a:tr h="3185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6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0.08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1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0.93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0.96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extLst>
                  <a:ext uri="{0D108BD9-81ED-4DB2-BD59-A6C34878D82A}">
                    <a16:rowId xmlns:a16="http://schemas.microsoft.com/office/drawing/2014/main" val="790484109"/>
                  </a:ext>
                </a:extLst>
              </a:tr>
              <a:tr h="318515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7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1.15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0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0.85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0.58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1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0.73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extLst>
                  <a:ext uri="{0D108BD9-81ED-4DB2-BD59-A6C34878D82A}">
                    <a16:rowId xmlns:a16="http://schemas.microsoft.com/office/drawing/2014/main" val="4250349829"/>
                  </a:ext>
                </a:extLst>
              </a:tr>
              <a:tr h="309463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8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16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4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>
                          <a:effectLst/>
                        </a:rPr>
                        <a:t>3.93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0.13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300" u="none" strike="noStrike" dirty="0">
                          <a:effectLst/>
                        </a:rPr>
                        <a:t>0.06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0.99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0.97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u="none" strike="noStrike" dirty="0">
                          <a:effectLst/>
                        </a:rPr>
                        <a:t>0.98</a:t>
                      </a:r>
                      <a:endParaRPr lang="it-IT" sz="1300" b="1" i="0" u="none" strike="noStrike" dirty="0">
                        <a:solidFill>
                          <a:srgbClr val="000000"/>
                        </a:solidFill>
                        <a:effectLst/>
                        <a:latin typeface="Univers Condensed" panose="020B0506020202050204" pitchFamily="34" charset="0"/>
                      </a:endParaRPr>
                    </a:p>
                  </a:txBody>
                  <a:tcPr marL="49676" marR="49676" marT="49676" marB="49676" anchor="ctr"/>
                </a:tc>
                <a:extLst>
                  <a:ext uri="{0D108BD9-81ED-4DB2-BD59-A6C34878D82A}">
                    <a16:rowId xmlns:a16="http://schemas.microsoft.com/office/drawing/2014/main" val="4218402861"/>
                  </a:ext>
                </a:extLst>
              </a:tr>
            </a:tbl>
          </a:graphicData>
        </a:graphic>
      </p:graphicFrame>
      <p:pic>
        <p:nvPicPr>
          <p:cNvPr id="26" name="Immagine 25">
            <a:extLst>
              <a:ext uri="{FF2B5EF4-FFF2-40B4-BE49-F238E27FC236}">
                <a16:creationId xmlns:a16="http://schemas.microsoft.com/office/drawing/2014/main" id="{AEA57C3B-CB60-E818-D4C0-A06273E45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9533" y="1888265"/>
            <a:ext cx="2660027" cy="212802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693A7F90-D15C-3EC1-A688-A704B6609ABE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B9C7E9E0-E6E1-4744-96A0-24AC453CE211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BAF2331-EDD0-7355-DC27-52B8D55C82E5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9B6A9E14-1EB3-F6EA-16E7-A26E7A8FC5C1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9F9F527A-95BE-4BED-23CC-399A4F4754BA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0029C513-35F4-F5E2-AC2D-320E957EB809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FDE9785-98AA-C71D-71CC-925402E9D1D7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E2CC0E7-BF2B-746E-F5A0-AC6DB84D159C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1343356B-8BC5-16F4-0F27-2FA4A0B224B4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3A11694-6CC0-6A3F-00F7-BCCDC0A71B7F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B5720A29-F601-D97A-11DA-17CE78CA54D2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79DF7AFB-E004-E506-17DF-60A231137F59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6756B006-1C6D-BB16-056E-E8104EA88352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64560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1E69F-A622-BF01-950D-C234903E3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B906D68-9A5E-B2F2-F245-CD63EFCC55C6}"/>
              </a:ext>
            </a:extLst>
          </p:cNvPr>
          <p:cNvSpPr txBox="1"/>
          <p:nvPr/>
        </p:nvSpPr>
        <p:spPr>
          <a:xfrm>
            <a:off x="6323526" y="2536448"/>
            <a:ext cx="516534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b="1" dirty="0">
                <a:latin typeface="Univers Condensed" panose="020B0506020202050204" pitchFamily="34" charset="0"/>
              </a:rPr>
              <a:t>       Time for Training</a:t>
            </a:r>
          </a:p>
          <a:p>
            <a:pPr marL="107950" algn="just">
              <a:buClr>
                <a:schemeClr val="accent1">
                  <a:lumMod val="75000"/>
                </a:schemeClr>
              </a:buClr>
              <a:buSzPct val="80000"/>
            </a:pPr>
            <a:endParaRPr lang="en-US" sz="1800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1800" dirty="0">
                <a:latin typeface="Univers Condensed" panose="020B0506020202050204" pitchFamily="34" charset="0"/>
              </a:rPr>
              <a:t>118 epochs for training 688 images of size 1232 x 1232 x 1 ~ 18.3 h.</a:t>
            </a:r>
          </a:p>
          <a:p>
            <a:pPr marL="107950" algn="just">
              <a:buClr>
                <a:schemeClr val="accent1">
                  <a:lumMod val="75000"/>
                </a:schemeClr>
              </a:buClr>
              <a:buSzPct val="80000"/>
            </a:pPr>
            <a:r>
              <a:rPr lang="en-US" sz="1800" dirty="0">
                <a:latin typeface="Univers Condensed" panose="020B0506020202050204" pitchFamily="34" charset="0"/>
              </a:rPr>
              <a:t> </a:t>
            </a:r>
          </a:p>
          <a:p>
            <a:pPr marL="107950" algn="just">
              <a:buClr>
                <a:schemeClr val="accent1">
                  <a:lumMod val="75000"/>
                </a:schemeClr>
              </a:buClr>
              <a:buSzPct val="80000"/>
            </a:pPr>
            <a:endParaRPr lang="en-US" sz="1800" dirty="0">
              <a:latin typeface="Univers Condensed" panose="020B050602020205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A95DC41-7E9A-37B4-7CB6-3B4AF68DC25D}"/>
              </a:ext>
            </a:extLst>
          </p:cNvPr>
          <p:cNvSpPr txBox="1">
            <a:spLocks/>
          </p:cNvSpPr>
          <p:nvPr/>
        </p:nvSpPr>
        <p:spPr>
          <a:xfrm>
            <a:off x="703129" y="2708724"/>
            <a:ext cx="506125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b="1" dirty="0">
                <a:latin typeface="Univers Condensed" panose="020B0506020202050204" pitchFamily="34" charset="0"/>
              </a:rPr>
              <a:t>     Times for Inference</a:t>
            </a:r>
          </a:p>
          <a:p>
            <a:pPr marL="107950" algn="just">
              <a:buClr>
                <a:schemeClr val="accent1">
                  <a:lumMod val="75000"/>
                </a:schemeClr>
              </a:buClr>
              <a:buSzPct val="80000"/>
            </a:pPr>
            <a:endParaRPr lang="en-US" sz="1800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1800" dirty="0">
                <a:latin typeface="Univers Condensed" panose="020B0506020202050204" pitchFamily="34" charset="0"/>
              </a:rPr>
              <a:t>Time for reconstructing a 1232 x </a:t>
            </a:r>
            <a:r>
              <a:rPr lang="en-US" dirty="0">
                <a:latin typeface="Univers Condensed" panose="020B0506020202050204" pitchFamily="34" charset="0"/>
              </a:rPr>
              <a:t>1232 x 1</a:t>
            </a:r>
            <a:r>
              <a:rPr lang="en-US" sz="1800" dirty="0">
                <a:latin typeface="Univers Condensed" panose="020B0506020202050204" pitchFamily="34" charset="0"/>
              </a:rPr>
              <a:t> original frame ~ 0.30 s.</a:t>
            </a: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sz="1000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Univers Condensed" panose="020B0506020202050204" pitchFamily="34" charset="0"/>
              </a:rPr>
              <a:t>Ti</a:t>
            </a:r>
            <a:r>
              <a:rPr lang="en-US" sz="1800" dirty="0">
                <a:latin typeface="Univers Condensed" panose="020B0506020202050204" pitchFamily="34" charset="0"/>
              </a:rPr>
              <a:t>me for computing SSIM Map between two 1232 x 1232 x 1 images ~ 0.30 s.</a:t>
            </a: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sz="1000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Univers Condensed" panose="020B0506020202050204" pitchFamily="34" charset="0"/>
              </a:rPr>
              <a:t>Throughput of an entire Production Cycle </a:t>
            </a:r>
            <a:r>
              <a:rPr lang="en-US" sz="1800" dirty="0">
                <a:latin typeface="Univers Condensed" panose="020B0506020202050204" pitchFamily="34" charset="0"/>
              </a:rPr>
              <a:t>~ 40 images / min.</a:t>
            </a:r>
            <a:endParaRPr lang="en-US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dirty="0">
              <a:latin typeface="Univers Condensed" panose="020B0506020202050204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294EFD-16DF-8BEB-F119-94DAB46A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Results Discussion (2)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569F8C-8FDA-F173-EF75-563C0B5051D6}"/>
              </a:ext>
            </a:extLst>
          </p:cNvPr>
          <p:cNvSpPr txBox="1">
            <a:spLocks/>
          </p:cNvSpPr>
          <p:nvPr/>
        </p:nvSpPr>
        <p:spPr>
          <a:xfrm>
            <a:off x="6427616" y="4120204"/>
            <a:ext cx="506125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b="1" dirty="0">
                <a:latin typeface="Univers Condensed" panose="020B0506020202050204" pitchFamily="34" charset="0"/>
              </a:rPr>
              <a:t>       Hardware Setup</a:t>
            </a:r>
          </a:p>
          <a:p>
            <a:pPr marL="107950" algn="just">
              <a:buClr>
                <a:schemeClr val="accent1">
                  <a:lumMod val="75000"/>
                </a:schemeClr>
              </a:buClr>
              <a:buSzPct val="80000"/>
            </a:pPr>
            <a:endParaRPr lang="en-US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1800" dirty="0">
                <a:latin typeface="Univers Condensed" panose="020B0506020202050204" pitchFamily="34" charset="0"/>
              </a:rPr>
              <a:t>CPU: </a:t>
            </a:r>
            <a:r>
              <a:rPr lang="pt-BR" sz="1800" dirty="0">
                <a:latin typeface="Univers Condensed" panose="020B0506020202050204" pitchFamily="34" charset="0"/>
              </a:rPr>
              <a:t>Intel(R) Core(TM) i5-8250U CPU @ 1.60GHz   1.80 GHz.</a:t>
            </a:r>
            <a:endParaRPr lang="en-US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sz="1000" dirty="0">
              <a:latin typeface="Univers Condensed" panose="020B0506020202050204" pitchFamily="34" charset="0"/>
            </a:endParaRPr>
          </a:p>
          <a:p>
            <a:pPr marL="393700" indent="-285750" algn="just"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Univers Condensed" panose="020B0506020202050204" pitchFamily="34" charset="0"/>
              </a:rPr>
              <a:t>RAM: 8.00 GB.</a:t>
            </a:r>
          </a:p>
        </p:txBody>
      </p:sp>
      <p:pic>
        <p:nvPicPr>
          <p:cNvPr id="23" name="Elemento grafico 22" descr="Orologio contorno">
            <a:extLst>
              <a:ext uri="{FF2B5EF4-FFF2-40B4-BE49-F238E27FC236}">
                <a16:creationId xmlns:a16="http://schemas.microsoft.com/office/drawing/2014/main" id="{E625DB6F-12DB-C791-6522-D26334D38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660" y="2639150"/>
            <a:ext cx="490387" cy="461423"/>
          </a:xfrm>
          <a:prstGeom prst="rect">
            <a:avLst/>
          </a:prstGeom>
        </p:spPr>
      </p:pic>
      <p:pic>
        <p:nvPicPr>
          <p:cNvPr id="25" name="Elemento grafico 24" descr="Computer contorno">
            <a:extLst>
              <a:ext uri="{FF2B5EF4-FFF2-40B4-BE49-F238E27FC236}">
                <a16:creationId xmlns:a16="http://schemas.microsoft.com/office/drawing/2014/main" id="{33732AF8-62DF-4229-FA18-D39983169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3526" y="4017863"/>
            <a:ext cx="527992" cy="540281"/>
          </a:xfrm>
          <a:prstGeom prst="rect">
            <a:avLst/>
          </a:prstGeom>
        </p:spPr>
      </p:pic>
      <p:pic>
        <p:nvPicPr>
          <p:cNvPr id="26" name="Elemento grafico 25" descr="Orologio contorno">
            <a:extLst>
              <a:ext uri="{FF2B5EF4-FFF2-40B4-BE49-F238E27FC236}">
                <a16:creationId xmlns:a16="http://schemas.microsoft.com/office/drawing/2014/main" id="{6A0BA1F1-3D3E-465E-6978-C187D639A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3526" y="2478013"/>
            <a:ext cx="490387" cy="461423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C9B06102-DA9A-D1E4-C02D-FF0DFAEA3B22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A55CD342-8251-EDD6-5F9F-20ACD6DFFA5B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9D6DFBA0-ACB2-522A-7938-C08B222147F4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EAE7350-C1CE-33B1-3DFC-3F1823B287E1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66FEDC4-F0DD-7350-E300-D316FDE114E7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8E6C5A5-5570-0332-4009-C6C73CBA540A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ED18F8D-1C44-4912-0B0C-DC1AA8294197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DDC290E-C2B0-464D-0DFC-3FE792D92018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B287D0B4-42BB-5E39-B9D2-90A395481DA9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5C8705F9-BA1A-A09E-C1DC-F4501BCD0640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11D389DC-6C27-6D10-7AA6-CAFAE7E7FAE3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3CA1CF8-FD8B-F5C7-A8A4-E11C15A92913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DC631DF1-969A-2D63-0BC9-1B6C8DECEB59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2477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2F20-0548-6521-4B35-50FE636AC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65E45463-8C83-8B56-E26F-E78EC81ADCDB}"/>
              </a:ext>
            </a:extLst>
          </p:cNvPr>
          <p:cNvSpPr txBox="1"/>
          <p:nvPr/>
        </p:nvSpPr>
        <p:spPr>
          <a:xfrm>
            <a:off x="1025799" y="2172839"/>
            <a:ext cx="10140398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i="0" dirty="0">
                <a:effectLst/>
                <a:latin typeface="Univers Condensed" panose="020B0506020202050204" pitchFamily="34" charset="0"/>
              </a:rPr>
              <a:t>	Robustness Across Different Brake Caliper Regions</a:t>
            </a:r>
          </a:p>
          <a:p>
            <a:pPr algn="just"/>
            <a:endParaRPr lang="en-US" sz="1100" dirty="0">
              <a:latin typeface="Univers Condensed" panose="020B0506020202050204" pitchFamily="34" charset="0"/>
            </a:endParaRPr>
          </a:p>
          <a:p>
            <a:pPr algn="just"/>
            <a:r>
              <a:rPr lang="en-US" sz="2000" i="0" dirty="0">
                <a:effectLst/>
                <a:latin typeface="Univers Condensed" panose="020B0506020202050204" pitchFamily="34" charset="0"/>
              </a:rPr>
              <a:t>	Beyond Testing: A Software Solution for Pipeline Management</a:t>
            </a:r>
          </a:p>
          <a:p>
            <a:pPr algn="just"/>
            <a:endParaRPr lang="en-US" sz="1100" dirty="0">
              <a:latin typeface="Univers Condensed" panose="020B0506020202050204" pitchFamily="34" charset="0"/>
            </a:endParaRPr>
          </a:p>
          <a:p>
            <a:pPr algn="just"/>
            <a:r>
              <a:rPr lang="en-US" sz="2000" dirty="0">
                <a:latin typeface="Univers Condensed" panose="020B0506020202050204" pitchFamily="34" charset="0"/>
              </a:rPr>
              <a:t>	Higher Efficiency and Productivity</a:t>
            </a:r>
          </a:p>
          <a:p>
            <a:pPr algn="just"/>
            <a:endParaRPr lang="en-US" sz="1100" dirty="0">
              <a:latin typeface="Univers Condensed" panose="020B0506020202050204" pitchFamily="34" charset="0"/>
            </a:endParaRPr>
          </a:p>
          <a:p>
            <a:pPr algn="just"/>
            <a:r>
              <a:rPr lang="en-US" sz="2000" dirty="0">
                <a:latin typeface="Univers Condensed" panose="020B0506020202050204" pitchFamily="34" charset="0"/>
              </a:rPr>
              <a:t>	Reduced Production Time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6F46E7E-15F3-96C6-B5FA-F9A63EBDA024}"/>
              </a:ext>
            </a:extLst>
          </p:cNvPr>
          <p:cNvSpPr txBox="1"/>
          <p:nvPr/>
        </p:nvSpPr>
        <p:spPr>
          <a:xfrm>
            <a:off x="1025798" y="4494670"/>
            <a:ext cx="10140398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dirty="0">
                <a:latin typeface="Univers Condensed" panose="020B0506020202050204" pitchFamily="34" charset="0"/>
              </a:rPr>
              <a:t>	Using a Broader Training Dataset</a:t>
            </a:r>
          </a:p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1100" dirty="0">
              <a:latin typeface="Univers Condensed" panose="020B0506020202050204" pitchFamily="34" charset="0"/>
            </a:endParaRPr>
          </a:p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dirty="0">
                <a:latin typeface="Univers Condensed" panose="020B0506020202050204" pitchFamily="34" charset="0"/>
              </a:rPr>
              <a:t>	Testing Batch or Group Normalization</a:t>
            </a:r>
          </a:p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en-US" sz="1100" dirty="0">
              <a:latin typeface="Univers Condensed" panose="020B0506020202050204" pitchFamily="34" charset="0"/>
            </a:endParaRPr>
          </a:p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it-IT" sz="2000" i="0" dirty="0">
                <a:effectLst/>
                <a:latin typeface="Univers Condensed" panose="020B0506020202050204" pitchFamily="34" charset="0"/>
              </a:rPr>
              <a:t>	</a:t>
            </a:r>
            <a:r>
              <a:rPr lang="it-IT" sz="2000" i="0" dirty="0" err="1">
                <a:effectLst/>
                <a:latin typeface="Univers Condensed" panose="020B0506020202050204" pitchFamily="34" charset="0"/>
              </a:rPr>
              <a:t>Improving</a:t>
            </a:r>
            <a:r>
              <a:rPr lang="it-IT" sz="2000" i="0" dirty="0">
                <a:effectLst/>
                <a:latin typeface="Univers Condensed" panose="020B0506020202050204" pitchFamily="34" charset="0"/>
              </a:rPr>
              <a:t> </a:t>
            </a:r>
            <a:r>
              <a:rPr lang="it-IT" sz="2000" i="0" dirty="0" err="1">
                <a:effectLst/>
                <a:latin typeface="Univers Condensed" panose="020B0506020202050204" pitchFamily="34" charset="0"/>
              </a:rPr>
              <a:t>Acquisition</a:t>
            </a:r>
            <a:r>
              <a:rPr lang="it-IT" sz="2000" i="0" dirty="0">
                <a:effectLst/>
                <a:latin typeface="Univers Condensed" panose="020B0506020202050204" pitchFamily="34" charset="0"/>
              </a:rPr>
              <a:t> </a:t>
            </a:r>
            <a:r>
              <a:rPr lang="it-IT" sz="2000" i="0" dirty="0" err="1">
                <a:effectLst/>
                <a:latin typeface="Univers Condensed" panose="020B0506020202050204" pitchFamily="34" charset="0"/>
              </a:rPr>
              <a:t>Consistency</a:t>
            </a:r>
            <a:endParaRPr lang="it-IT" sz="2000" i="0" dirty="0">
              <a:effectLst/>
              <a:latin typeface="Univers Condensed" panose="020B0506020202050204" pitchFamily="34" charset="0"/>
            </a:endParaRPr>
          </a:p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endParaRPr lang="it-IT" sz="1100" dirty="0">
              <a:latin typeface="Univers Condensed" panose="020B0506020202050204" pitchFamily="34" charset="0"/>
            </a:endParaRPr>
          </a:p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it-IT" sz="2000" i="0" dirty="0">
                <a:effectLst/>
                <a:latin typeface="Univers Condensed" panose="020B0506020202050204" pitchFamily="34" charset="0"/>
              </a:rPr>
              <a:t>	Multi-Camera Setup for </a:t>
            </a:r>
            <a:r>
              <a:rPr lang="it-IT" sz="2000" i="0" dirty="0" err="1">
                <a:effectLst/>
                <a:latin typeface="Univers Condensed" panose="020B0506020202050204" pitchFamily="34" charset="0"/>
              </a:rPr>
              <a:t>Detection</a:t>
            </a:r>
            <a:r>
              <a:rPr lang="it-IT" sz="2000" i="0" dirty="0">
                <a:effectLst/>
                <a:latin typeface="Univers Condensed" panose="020B0506020202050204" pitchFamily="34" charset="0"/>
              </a:rPr>
              <a:t> on the </a:t>
            </a:r>
            <a:r>
              <a:rPr lang="it-IT" sz="2000" i="0" dirty="0" err="1">
                <a:effectLst/>
                <a:latin typeface="Univers Condensed" panose="020B0506020202050204" pitchFamily="34" charset="0"/>
              </a:rPr>
              <a:t>Entire</a:t>
            </a:r>
            <a:r>
              <a:rPr lang="it-IT" sz="2000" i="0" dirty="0">
                <a:effectLst/>
                <a:latin typeface="Univers Condensed" panose="020B0506020202050204" pitchFamily="34" charset="0"/>
              </a:rPr>
              <a:t> </a:t>
            </a:r>
            <a:r>
              <a:rPr lang="it-IT" sz="2000" i="0" dirty="0" err="1">
                <a:effectLst/>
                <a:latin typeface="Univers Condensed" panose="020B0506020202050204" pitchFamily="34" charset="0"/>
              </a:rPr>
              <a:t>Brake</a:t>
            </a:r>
            <a:r>
              <a:rPr lang="it-IT" sz="2000" i="0" dirty="0">
                <a:effectLst/>
                <a:latin typeface="Univers Condensed" panose="020B0506020202050204" pitchFamily="34" charset="0"/>
              </a:rPr>
              <a:t> </a:t>
            </a:r>
            <a:r>
              <a:rPr lang="it-IT" sz="2000" i="0" dirty="0" err="1">
                <a:effectLst/>
                <a:latin typeface="Univers Condensed" panose="020B0506020202050204" pitchFamily="34" charset="0"/>
              </a:rPr>
              <a:t>Caliper</a:t>
            </a:r>
            <a:endParaRPr lang="it-IT" sz="2000" dirty="0">
              <a:latin typeface="Univers Condensed" panose="020B0506020202050204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B8D0DF-A862-8BF1-97FE-96498D8D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Conclusions and</a:t>
            </a:r>
            <a:br>
              <a:rPr lang="en-US" b="1" dirty="0">
                <a:latin typeface="Univers Condensed" panose="020B0506020202050204" pitchFamily="34" charset="0"/>
              </a:rPr>
            </a:br>
            <a:r>
              <a:rPr lang="en-US" b="1" dirty="0">
                <a:latin typeface="Univers Condensed" panose="020B0506020202050204" pitchFamily="34" charset="0"/>
              </a:rPr>
              <a:t>Future Developments</a:t>
            </a:r>
            <a:endParaRPr lang="it-IT" dirty="0"/>
          </a:p>
        </p:txBody>
      </p:sp>
      <p:pic>
        <p:nvPicPr>
          <p:cNvPr id="24" name="Elemento grafico 23" descr="Database con riempimento a tinta unita">
            <a:extLst>
              <a:ext uri="{FF2B5EF4-FFF2-40B4-BE49-F238E27FC236}">
                <a16:creationId xmlns:a16="http://schemas.microsoft.com/office/drawing/2014/main" id="{2FB7EE1E-B0A1-C3BC-FA18-939C75F28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5801" y="4477698"/>
            <a:ext cx="400110" cy="400110"/>
          </a:xfrm>
          <a:prstGeom prst="rect">
            <a:avLst/>
          </a:prstGeom>
        </p:spPr>
      </p:pic>
      <p:pic>
        <p:nvPicPr>
          <p:cNvPr id="26" name="Elemento grafico 25" descr="Mano robotica con riempimento a tinta unita">
            <a:extLst>
              <a:ext uri="{FF2B5EF4-FFF2-40B4-BE49-F238E27FC236}">
                <a16:creationId xmlns:a16="http://schemas.microsoft.com/office/drawing/2014/main" id="{BDFC35BC-E2ED-9E7C-A0F8-8572ED948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5801" y="5446726"/>
            <a:ext cx="400110" cy="400110"/>
          </a:xfrm>
          <a:prstGeom prst="rect">
            <a:avLst/>
          </a:prstGeom>
        </p:spPr>
      </p:pic>
      <p:pic>
        <p:nvPicPr>
          <p:cNvPr id="28" name="Elemento grafico 27" descr="Grafico esponenziale con riempimento a tinta unita">
            <a:extLst>
              <a:ext uri="{FF2B5EF4-FFF2-40B4-BE49-F238E27FC236}">
                <a16:creationId xmlns:a16="http://schemas.microsoft.com/office/drawing/2014/main" id="{522B8407-289D-8559-BBF8-A411B9705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5798" y="3138158"/>
            <a:ext cx="400111" cy="400111"/>
          </a:xfrm>
          <a:prstGeom prst="rect">
            <a:avLst/>
          </a:prstGeom>
        </p:spPr>
      </p:pic>
      <p:pic>
        <p:nvPicPr>
          <p:cNvPr id="32" name="Elemento grafico 31" descr="Fotocamera contorno">
            <a:extLst>
              <a:ext uri="{FF2B5EF4-FFF2-40B4-BE49-F238E27FC236}">
                <a16:creationId xmlns:a16="http://schemas.microsoft.com/office/drawing/2014/main" id="{A6F61B65-FFAD-CFD4-5B43-EEE955C56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5800" y="5925831"/>
            <a:ext cx="400110" cy="400110"/>
          </a:xfrm>
          <a:prstGeom prst="rect">
            <a:avLst/>
          </a:prstGeom>
        </p:spPr>
      </p:pic>
      <p:pic>
        <p:nvPicPr>
          <p:cNvPr id="34" name="Elemento grafico 33" descr="Cronometro 25% contorno">
            <a:extLst>
              <a:ext uri="{FF2B5EF4-FFF2-40B4-BE49-F238E27FC236}">
                <a16:creationId xmlns:a16="http://schemas.microsoft.com/office/drawing/2014/main" id="{1BF474F1-2074-E3CA-1CAB-994C9B5CA1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5801" y="3589359"/>
            <a:ext cx="400111" cy="400111"/>
          </a:xfrm>
          <a:prstGeom prst="rect">
            <a:avLst/>
          </a:prstGeom>
        </p:spPr>
      </p:pic>
      <p:pic>
        <p:nvPicPr>
          <p:cNvPr id="36" name="Elemento grafico 35" descr="Diagramma di diramazione contorno">
            <a:extLst>
              <a:ext uri="{FF2B5EF4-FFF2-40B4-BE49-F238E27FC236}">
                <a16:creationId xmlns:a16="http://schemas.microsoft.com/office/drawing/2014/main" id="{B7E79DB0-AD5C-1F32-302B-D6E5A30E72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5800" y="4986315"/>
            <a:ext cx="400111" cy="400111"/>
          </a:xfrm>
          <a:prstGeom prst="rect">
            <a:avLst/>
          </a:prstGeom>
        </p:spPr>
      </p:pic>
      <p:pic>
        <p:nvPicPr>
          <p:cNvPr id="38" name="Elemento grafico 37" descr="Programmatore (maschile) con riempimento a tinta unita">
            <a:extLst>
              <a:ext uri="{FF2B5EF4-FFF2-40B4-BE49-F238E27FC236}">
                <a16:creationId xmlns:a16="http://schemas.microsoft.com/office/drawing/2014/main" id="{60F5C904-2F79-6CA2-B9E6-83DBA00E8B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5798" y="2623239"/>
            <a:ext cx="400111" cy="400111"/>
          </a:xfrm>
          <a:prstGeom prst="rect">
            <a:avLst/>
          </a:prstGeom>
        </p:spPr>
      </p:pic>
      <p:pic>
        <p:nvPicPr>
          <p:cNvPr id="40" name="Elemento grafico 39" descr="Progetto contorno">
            <a:extLst>
              <a:ext uri="{FF2B5EF4-FFF2-40B4-BE49-F238E27FC236}">
                <a16:creationId xmlns:a16="http://schemas.microsoft.com/office/drawing/2014/main" id="{276FC5B1-9C6E-70EE-9F45-F840D4CC56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5798" y="2163420"/>
            <a:ext cx="400111" cy="400111"/>
          </a:xfrm>
          <a:prstGeom prst="rect">
            <a:avLst/>
          </a:prstGeom>
        </p:spPr>
      </p:pic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90F901D2-DB53-D276-3050-8B878CC21097}"/>
              </a:ext>
            </a:extLst>
          </p:cNvPr>
          <p:cNvCxnSpPr>
            <a:cxnSpLocks/>
          </p:cNvCxnSpPr>
          <p:nvPr/>
        </p:nvCxnSpPr>
        <p:spPr>
          <a:xfrm flipV="1">
            <a:off x="705679" y="2163420"/>
            <a:ext cx="0" cy="4162521"/>
          </a:xfrm>
          <a:prstGeom prst="line">
            <a:avLst/>
          </a:prstGeom>
          <a:ln>
            <a:solidFill>
              <a:srgbClr val="AEB3CA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DCEC8DF6-EE81-2D9E-FE2A-05A26340B1DD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3EB7050-B13D-278A-7E10-981D6D3B0543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CE8F8C41-EA01-897E-2EC3-7BD244F89747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C3F97DC8-1DC7-E147-886F-64137A3242BF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66E770B-2B01-E9E6-E61F-1C60EB8D9D17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4D98049F-6F13-B1BF-F6F5-33B772576BBF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22E5062C-3908-4536-C2BD-F38F654942FD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FE28263D-C4A5-58A1-564C-CC60C7585006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D20A588A-7439-91C1-4FF1-D4F7636226FE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648CA7F8-2C44-1F17-A6F8-2E7C3EBA324C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74B0E171-37F0-2C54-AC80-6F8F2245DD9E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102DB42F-F462-EC79-0070-7454D7BE4A94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785C60B-318A-CD89-FFB0-B176E8F6CD2D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563893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6DE61A18-04BC-2C29-EFDD-9BC433E484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un angolo in alto arrotondato e l'altro ritagliato 4">
            <a:extLst>
              <a:ext uri="{FF2B5EF4-FFF2-40B4-BE49-F238E27FC236}">
                <a16:creationId xmlns:a16="http://schemas.microsoft.com/office/drawing/2014/main" id="{C9012903-95FD-1E1A-77F6-EB9F05681C48}"/>
              </a:ext>
            </a:extLst>
          </p:cNvPr>
          <p:cNvSpPr/>
          <p:nvPr/>
        </p:nvSpPr>
        <p:spPr>
          <a:xfrm rot="10800000">
            <a:off x="0" y="-1"/>
            <a:ext cx="7116417" cy="6858000"/>
          </a:xfrm>
          <a:prstGeom prst="snipRoundRect">
            <a:avLst>
              <a:gd name="adj1" fmla="val 50000"/>
              <a:gd name="adj2" fmla="val 0"/>
            </a:avLst>
          </a:prstGeom>
          <a:solidFill>
            <a:srgbClr val="FDF5E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CE2F53-3A7F-DE9D-5564-911AA1EFC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673" b="-122"/>
          <a:stretch/>
        </p:blipFill>
        <p:spPr bwMode="auto">
          <a:xfrm>
            <a:off x="79513" y="120314"/>
            <a:ext cx="6933534" cy="6625405"/>
          </a:xfrm>
          <a:prstGeom prst="snip1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B6A55E-6FA5-4429-B149-65CA507BD27C}"/>
              </a:ext>
            </a:extLst>
          </p:cNvPr>
          <p:cNvSpPr txBox="1"/>
          <p:nvPr/>
        </p:nvSpPr>
        <p:spPr>
          <a:xfrm>
            <a:off x="7583556" y="2012036"/>
            <a:ext cx="4037937" cy="24268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i="1" dirty="0">
                <a:solidFill>
                  <a:schemeClr val="bg1"/>
                </a:solidFill>
                <a:latin typeface="Univers Condensed" panose="020B0506020202050204" pitchFamily="34" charset="0"/>
                <a:ea typeface="+mj-ea"/>
                <a:cs typeface="+mj-cs"/>
              </a:rPr>
              <a:t>Thanks for your attention</a:t>
            </a:r>
          </a:p>
        </p:txBody>
      </p:sp>
      <p:pic>
        <p:nvPicPr>
          <p:cNvPr id="3" name="Immagine 2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78F7FB73-B46E-DBBE-E2E6-B42474D9C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157" y="5736693"/>
            <a:ext cx="1692302" cy="100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0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72F20-0548-6521-4B35-50FE636AC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B8D0DF-A862-8BF1-97FE-96498D8D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Contents</a:t>
            </a:r>
            <a:endParaRPr lang="it-IT" dirty="0"/>
          </a:p>
        </p:txBody>
      </p:sp>
      <p:sp>
        <p:nvSpPr>
          <p:cNvPr id="3" name="Segnaposto testo 6">
            <a:extLst>
              <a:ext uri="{FF2B5EF4-FFF2-40B4-BE49-F238E27FC236}">
                <a16:creationId xmlns:a16="http://schemas.microsoft.com/office/drawing/2014/main" id="{8DF1814F-45DF-0ADC-4429-A99E67C49802}"/>
              </a:ext>
            </a:extLst>
          </p:cNvPr>
          <p:cNvSpPr txBox="1">
            <a:spLocks/>
          </p:cNvSpPr>
          <p:nvPr/>
        </p:nvSpPr>
        <p:spPr>
          <a:xfrm>
            <a:off x="530086" y="3045307"/>
            <a:ext cx="5042453" cy="2421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Problem</a:t>
            </a:r>
            <a:r>
              <a:rPr lang="it-IT" sz="2000" dirty="0">
                <a:latin typeface="Univers Condensed" panose="020B0506020202050204" pitchFamily="34" charset="0"/>
              </a:rPr>
              <a:t> Statement</a:t>
            </a: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Proposed</a:t>
            </a:r>
            <a:r>
              <a:rPr lang="it-IT" sz="2000" dirty="0">
                <a:latin typeface="Univers Condensed" panose="020B0506020202050204" pitchFamily="34" charset="0"/>
              </a:rPr>
              <a:t> Solution</a:t>
            </a: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Unsupervised</a:t>
            </a:r>
            <a:r>
              <a:rPr lang="it-IT" sz="2000" dirty="0">
                <a:latin typeface="Univers Condensed" panose="020B0506020202050204" pitchFamily="34" charset="0"/>
              </a:rPr>
              <a:t> Learning with </a:t>
            </a:r>
            <a:r>
              <a:rPr lang="it-IT" sz="2000" dirty="0" err="1">
                <a:latin typeface="Univers Condensed" panose="020B0506020202050204" pitchFamily="34" charset="0"/>
              </a:rPr>
              <a:t>Autoencoder</a:t>
            </a:r>
            <a:endParaRPr lang="it-IT" sz="2000" dirty="0">
              <a:latin typeface="Univers Condensed" panose="020B050602020205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Working </a:t>
            </a:r>
            <a:r>
              <a:rPr lang="it-IT" sz="2000" dirty="0" err="1">
                <a:latin typeface="Univers Condensed" panose="020B0506020202050204" pitchFamily="34" charset="0"/>
              </a:rPr>
              <a:t>Conditions</a:t>
            </a:r>
            <a:endParaRPr lang="it-IT" sz="2000" dirty="0">
              <a:latin typeface="Univers Condensed" panose="020B050602020205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Data </a:t>
            </a:r>
            <a:r>
              <a:rPr lang="it-IT" sz="2000" dirty="0" err="1">
                <a:latin typeface="Univers Condensed" panose="020B0506020202050204" pitchFamily="34" charset="0"/>
              </a:rPr>
              <a:t>Preprocessing</a:t>
            </a:r>
            <a:endParaRPr lang="it-IT" sz="2000" dirty="0">
              <a:latin typeface="Univers Condensed" panose="020B050602020205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Image </a:t>
            </a:r>
            <a:r>
              <a:rPr lang="it-IT" sz="2000" dirty="0" err="1">
                <a:latin typeface="Univers Condensed" panose="020B0506020202050204" pitchFamily="34" charset="0"/>
              </a:rPr>
              <a:t>Alignment</a:t>
            </a:r>
            <a:endParaRPr lang="it-IT" sz="2000" dirty="0">
              <a:latin typeface="Univers Condensed" panose="020B0506020202050204" pitchFamily="34" charset="0"/>
            </a:endParaRPr>
          </a:p>
        </p:txBody>
      </p:sp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F7E81263-BBFA-38CF-DA86-146860622128}"/>
              </a:ext>
            </a:extLst>
          </p:cNvPr>
          <p:cNvSpPr txBox="1">
            <a:spLocks/>
          </p:cNvSpPr>
          <p:nvPr/>
        </p:nvSpPr>
        <p:spPr>
          <a:xfrm>
            <a:off x="6619461" y="3045306"/>
            <a:ext cx="5042453" cy="2421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Structural</a:t>
            </a: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Similarity</a:t>
            </a:r>
            <a:endParaRPr lang="it-IT" sz="2000" dirty="0">
              <a:latin typeface="Univers Condensed" panose="020B050602020205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Clustering </a:t>
            </a:r>
            <a:r>
              <a:rPr lang="it-IT" sz="2000" dirty="0" err="1">
                <a:latin typeface="Univers Condensed" panose="020B0506020202050204" pitchFamily="34" charset="0"/>
              </a:rPr>
              <a:t>Algorithm</a:t>
            </a:r>
            <a:endParaRPr lang="it-IT" sz="2000" dirty="0">
              <a:latin typeface="Univers Condensed" panose="020B050602020205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Aggregate </a:t>
            </a:r>
            <a:r>
              <a:rPr lang="it-IT" sz="2000" dirty="0" err="1">
                <a:latin typeface="Univers Condensed" panose="020B0506020202050204" pitchFamily="34" charset="0"/>
              </a:rPr>
              <a:t>Detection</a:t>
            </a:r>
            <a:endParaRPr lang="it-IT" sz="2000" dirty="0">
              <a:latin typeface="Univers Condensed" panose="020B0506020202050204" pitchFamily="34" charset="0"/>
            </a:endParaRP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Results</a:t>
            </a: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Discussion</a:t>
            </a:r>
            <a:r>
              <a:rPr lang="it-IT" sz="2000" dirty="0">
                <a:latin typeface="Univers Condensed" panose="020B0506020202050204" pitchFamily="34" charset="0"/>
              </a:rPr>
              <a:t> – Performance</a:t>
            </a: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Results</a:t>
            </a: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Discussion</a:t>
            </a:r>
            <a:r>
              <a:rPr lang="it-IT" sz="2000" dirty="0">
                <a:latin typeface="Univers Condensed" panose="020B0506020202050204" pitchFamily="34" charset="0"/>
              </a:rPr>
              <a:t> – Times</a:t>
            </a: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latin typeface="Univers Condensed" panose="020B0506020202050204" pitchFamily="34" charset="0"/>
              </a:rPr>
              <a:t> </a:t>
            </a:r>
            <a:r>
              <a:rPr lang="it-IT" sz="2000" dirty="0" err="1">
                <a:latin typeface="Univers Condensed" panose="020B0506020202050204" pitchFamily="34" charset="0"/>
              </a:rPr>
              <a:t>Conclusions</a:t>
            </a:r>
            <a:r>
              <a:rPr lang="it-IT" sz="2000" dirty="0">
                <a:latin typeface="Univers Condensed" panose="020B0506020202050204" pitchFamily="34" charset="0"/>
              </a:rPr>
              <a:t> and Future </a:t>
            </a:r>
            <a:r>
              <a:rPr lang="it-IT" sz="2000" dirty="0" err="1">
                <a:latin typeface="Univers Condensed" panose="020B0506020202050204" pitchFamily="34" charset="0"/>
              </a:rPr>
              <a:t>Developments</a:t>
            </a:r>
            <a:endParaRPr lang="it-IT" sz="2000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67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C9AC-F2D0-86E7-3ECF-41D71A89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Policromia, arte&#10;&#10;Descrizione generata automaticamente">
            <a:extLst>
              <a:ext uri="{FF2B5EF4-FFF2-40B4-BE49-F238E27FC236}">
                <a16:creationId xmlns:a16="http://schemas.microsoft.com/office/drawing/2014/main" id="{1CFB8880-AEA4-545F-4EBD-15CAFA76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" t="8310" r="68140" b="89789"/>
          <a:stretch/>
        </p:blipFill>
        <p:spPr>
          <a:xfrm>
            <a:off x="4438831" y="2044578"/>
            <a:ext cx="1564403" cy="24729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9E8B36-DF0A-915E-E36D-DC047D565686}"/>
              </a:ext>
            </a:extLst>
          </p:cNvPr>
          <p:cNvSpPr txBox="1"/>
          <p:nvPr/>
        </p:nvSpPr>
        <p:spPr>
          <a:xfrm>
            <a:off x="530086" y="1951817"/>
            <a:ext cx="11052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Univers Condensed" panose="020B0506020202050204" pitchFamily="34" charset="0"/>
              </a:rPr>
              <a:t>Automate industrial quality control on brake calipers using machine learning techniques.</a:t>
            </a:r>
          </a:p>
          <a:p>
            <a:pPr algn="just"/>
            <a:endParaRPr lang="en-US" sz="2000" dirty="0">
              <a:latin typeface="Univers Condensed" panose="020B0506020202050204" pitchFamily="34" charset="0"/>
            </a:endParaRPr>
          </a:p>
          <a:p>
            <a:pPr algn="just"/>
            <a:endParaRPr lang="en-US" sz="2400" dirty="0">
              <a:latin typeface="Univers Condensed" panose="020B0506020202050204" pitchFamily="34" charset="0"/>
            </a:endParaRPr>
          </a:p>
        </p:txBody>
      </p:sp>
      <p:pic>
        <p:nvPicPr>
          <p:cNvPr id="36" name="Immagine 35" descr="Immagine che contiene pneumatico, trasporto, veicolo, cerchione&#10;&#10;Descrizione generata automaticamente">
            <a:extLst>
              <a:ext uri="{FF2B5EF4-FFF2-40B4-BE49-F238E27FC236}">
                <a16:creationId xmlns:a16="http://schemas.microsoft.com/office/drawing/2014/main" id="{5A0B90D4-4009-25A2-86AF-6AB76F1DBB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59" r="2355"/>
          <a:stretch/>
        </p:blipFill>
        <p:spPr>
          <a:xfrm>
            <a:off x="7085937" y="2588499"/>
            <a:ext cx="4342741" cy="2852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3F7777-9A09-79F1-B2AC-E9626391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944139" cy="1230485"/>
          </a:xfrm>
        </p:spPr>
        <p:txBody>
          <a:bodyPr>
            <a:normAutofit/>
          </a:bodyPr>
          <a:lstStyle/>
          <a:p>
            <a:r>
              <a:rPr lang="en-GB" b="1" dirty="0">
                <a:latin typeface="Univers Condensed" panose="020B0506020202050204" pitchFamily="34" charset="0"/>
              </a:rPr>
              <a:t>Problem Statement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D33B9D9-9068-B8D5-84A0-574786AD6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/>
              <a:t>Images </a:t>
            </a:r>
            <a:r>
              <a:rPr lang="it-IT" dirty="0" err="1"/>
              <a:t>acquired</a:t>
            </a:r>
            <a:r>
              <a:rPr lang="it-IT" dirty="0"/>
              <a:t> in </a:t>
            </a:r>
            <a:r>
              <a:rPr lang="it-IT" dirty="0" err="1"/>
              <a:t>Gefit</a:t>
            </a:r>
            <a:r>
              <a:rPr lang="it-IT" dirty="0"/>
              <a:t>, Alessandria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6304ECA-4F41-B348-98E7-139026CB0CCB}"/>
              </a:ext>
            </a:extLst>
          </p:cNvPr>
          <p:cNvSpPr txBox="1"/>
          <p:nvPr/>
        </p:nvSpPr>
        <p:spPr>
          <a:xfrm>
            <a:off x="681825" y="2213993"/>
            <a:ext cx="59104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800" dirty="0">
              <a:latin typeface="Univers Condensed" panose="020B0506020202050204" pitchFamily="34" charset="0"/>
            </a:endParaRPr>
          </a:p>
          <a:p>
            <a:pPr algn="just"/>
            <a:endParaRPr lang="it-IT" dirty="0">
              <a:latin typeface="Univers Condensed" panose="020B0506020202050204" pitchFamily="34" charset="0"/>
            </a:endParaRPr>
          </a:p>
          <a:p>
            <a:pPr algn="just"/>
            <a:r>
              <a:rPr lang="en-US" sz="1800" b="0" dirty="0">
                <a:latin typeface="Univers Condensed" panose="020B0506020202050204" pitchFamily="34" charset="0"/>
              </a:rPr>
              <a:t>In industrial production, components can often become damaged, leading to their rejection if they do not perform their function properly or do not meet aesthetic standards.</a:t>
            </a:r>
          </a:p>
          <a:p>
            <a:pPr algn="just"/>
            <a:endParaRPr lang="en-US" dirty="0">
              <a:latin typeface="Univers Condensed" panose="020B0506020202050204" pitchFamily="34" charset="0"/>
            </a:endParaRPr>
          </a:p>
          <a:p>
            <a:pPr algn="just"/>
            <a:r>
              <a:rPr lang="en-US" b="0" dirty="0">
                <a:latin typeface="Univers Condensed" panose="020B0506020202050204" pitchFamily="34" charset="0"/>
              </a:rPr>
              <a:t>Traditional quality control is based on manual inspection.</a:t>
            </a:r>
          </a:p>
          <a:p>
            <a:pPr algn="just"/>
            <a:endParaRPr lang="en-US" dirty="0">
              <a:latin typeface="Univers Condensed" panose="020B0506020202050204" pitchFamily="34" charset="0"/>
            </a:endParaRPr>
          </a:p>
          <a:p>
            <a:pPr algn="just"/>
            <a:r>
              <a:rPr lang="en-US" b="0" dirty="0">
                <a:latin typeface="Univers Condensed" panose="020B0506020202050204" pitchFamily="34" charset="0"/>
              </a:rPr>
              <a:t>Now, with AI algorithms, this process can be faster and more efficient.</a:t>
            </a:r>
          </a:p>
          <a:p>
            <a:pPr algn="just"/>
            <a:endParaRPr lang="en-US" dirty="0">
              <a:latin typeface="Univers Condensed" panose="020B0506020202050204" pitchFamily="34" charset="0"/>
            </a:endParaRPr>
          </a:p>
          <a:p>
            <a:pPr algn="just"/>
            <a:endParaRPr lang="en-US" dirty="0">
              <a:latin typeface="Univers Condensed" panose="020B0506020202050204" pitchFamily="34" charset="0"/>
            </a:endParaRPr>
          </a:p>
        </p:txBody>
      </p:sp>
      <p:cxnSp>
        <p:nvCxnSpPr>
          <p:cNvPr id="43" name="Google Shape;1233;p188">
            <a:extLst>
              <a:ext uri="{FF2B5EF4-FFF2-40B4-BE49-F238E27FC236}">
                <a16:creationId xmlns:a16="http://schemas.microsoft.com/office/drawing/2014/main" id="{75F76B0C-251E-D4EB-1F80-C028B88E1765}"/>
              </a:ext>
            </a:extLst>
          </p:cNvPr>
          <p:cNvCxnSpPr>
            <a:cxnSpLocks/>
          </p:cNvCxnSpPr>
          <p:nvPr/>
        </p:nvCxnSpPr>
        <p:spPr>
          <a:xfrm>
            <a:off x="597586" y="2521685"/>
            <a:ext cx="9123" cy="26331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7" name="Google Shape;1234;p188">
            <a:extLst>
              <a:ext uri="{FF2B5EF4-FFF2-40B4-BE49-F238E27FC236}">
                <a16:creationId xmlns:a16="http://schemas.microsoft.com/office/drawing/2014/main" id="{AD016CBA-D9CF-EE85-0C89-0154E59039B0}"/>
              </a:ext>
            </a:extLst>
          </p:cNvPr>
          <p:cNvSpPr/>
          <p:nvPr/>
        </p:nvSpPr>
        <p:spPr>
          <a:xfrm>
            <a:off x="530086" y="2892780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4" name="Google Shape;1234;p188">
            <a:extLst>
              <a:ext uri="{FF2B5EF4-FFF2-40B4-BE49-F238E27FC236}">
                <a16:creationId xmlns:a16="http://schemas.microsoft.com/office/drawing/2014/main" id="{D2B7A864-6D59-10C8-0ED0-FAF3B9AD4140}"/>
              </a:ext>
            </a:extLst>
          </p:cNvPr>
          <p:cNvSpPr/>
          <p:nvPr/>
        </p:nvSpPr>
        <p:spPr>
          <a:xfrm>
            <a:off x="539209" y="3978042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5" name="Google Shape;1234;p188">
            <a:extLst>
              <a:ext uri="{FF2B5EF4-FFF2-40B4-BE49-F238E27FC236}">
                <a16:creationId xmlns:a16="http://schemas.microsoft.com/office/drawing/2014/main" id="{6122CD2F-ECB9-DF55-D2EC-656C8365144C}"/>
              </a:ext>
            </a:extLst>
          </p:cNvPr>
          <p:cNvSpPr/>
          <p:nvPr/>
        </p:nvSpPr>
        <p:spPr>
          <a:xfrm>
            <a:off x="532586" y="4529094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pic>
        <p:nvPicPr>
          <p:cNvPr id="23" name="Google Shape;1324;p196">
            <a:extLst>
              <a:ext uri="{FF2B5EF4-FFF2-40B4-BE49-F238E27FC236}">
                <a16:creationId xmlns:a16="http://schemas.microsoft.com/office/drawing/2014/main" id="{60334B58-F018-A9D7-0DDD-A94D5BFA2E7F}"/>
              </a:ext>
            </a:extLst>
          </p:cNvPr>
          <p:cNvPicPr preferRelativeResize="0"/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5892" y="5558181"/>
            <a:ext cx="1440425" cy="98456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333;p196">
            <a:extLst>
              <a:ext uri="{FF2B5EF4-FFF2-40B4-BE49-F238E27FC236}">
                <a16:creationId xmlns:a16="http://schemas.microsoft.com/office/drawing/2014/main" id="{865AF545-2D6A-94B7-3E3F-DB33897B1FCC}"/>
              </a:ext>
            </a:extLst>
          </p:cNvPr>
          <p:cNvSpPr/>
          <p:nvPr/>
        </p:nvSpPr>
        <p:spPr>
          <a:xfrm>
            <a:off x="3480417" y="5575695"/>
            <a:ext cx="258600" cy="258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" name="Google Shape;1323;p196">
            <a:extLst>
              <a:ext uri="{FF2B5EF4-FFF2-40B4-BE49-F238E27FC236}">
                <a16:creationId xmlns:a16="http://schemas.microsoft.com/office/drawing/2014/main" id="{FAFD656A-2770-C44F-127A-F750273EA896}"/>
              </a:ext>
            </a:extLst>
          </p:cNvPr>
          <p:cNvPicPr preferRelativeResize="0"/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50580"/>
          <a:stretch/>
        </p:blipFill>
        <p:spPr>
          <a:xfrm>
            <a:off x="681825" y="5558181"/>
            <a:ext cx="1440426" cy="9670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332;p196">
            <a:extLst>
              <a:ext uri="{FF2B5EF4-FFF2-40B4-BE49-F238E27FC236}">
                <a16:creationId xmlns:a16="http://schemas.microsoft.com/office/drawing/2014/main" id="{37CCC87C-079C-3CFE-9B51-586847CE8CFA}"/>
              </a:ext>
            </a:extLst>
          </p:cNvPr>
          <p:cNvSpPr/>
          <p:nvPr/>
        </p:nvSpPr>
        <p:spPr>
          <a:xfrm>
            <a:off x="1402038" y="5946222"/>
            <a:ext cx="338700" cy="28527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" name="Immagine 28" descr="Immagine che contiene Ricambio auto, automobile&#10;&#10;Descrizione generata automaticamente">
            <a:extLst>
              <a:ext uri="{FF2B5EF4-FFF2-40B4-BE49-F238E27FC236}">
                <a16:creationId xmlns:a16="http://schemas.microsoft.com/office/drawing/2014/main" id="{793332F8-3C87-7EA8-D4B8-DB4850A5875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76" t="43664" r="75602" b="49318"/>
          <a:stretch/>
        </p:blipFill>
        <p:spPr bwMode="hidden">
          <a:xfrm>
            <a:off x="4647121" y="5552262"/>
            <a:ext cx="1139619" cy="986651"/>
          </a:xfrm>
          <a:prstGeom prst="rect">
            <a:avLst/>
          </a:prstGeom>
        </p:spPr>
      </p:pic>
      <p:sp>
        <p:nvSpPr>
          <p:cNvPr id="30" name="Google Shape;1333;p196">
            <a:extLst>
              <a:ext uri="{FF2B5EF4-FFF2-40B4-BE49-F238E27FC236}">
                <a16:creationId xmlns:a16="http://schemas.microsoft.com/office/drawing/2014/main" id="{996ACBF9-9A65-32B0-0B48-96FD2D97326B}"/>
              </a:ext>
            </a:extLst>
          </p:cNvPr>
          <p:cNvSpPr/>
          <p:nvPr/>
        </p:nvSpPr>
        <p:spPr>
          <a:xfrm>
            <a:off x="5096790" y="5676080"/>
            <a:ext cx="253926" cy="287515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" name="Immagine 31" descr="Immagine che contiene Ricambio auto, automobile&#10;&#10;Descrizione generata automaticamente">
            <a:extLst>
              <a:ext uri="{FF2B5EF4-FFF2-40B4-BE49-F238E27FC236}">
                <a16:creationId xmlns:a16="http://schemas.microsoft.com/office/drawing/2014/main" id="{2A18EA6C-5AB9-8AF3-BC22-050E7C52DC1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531" t="54180" r="14908" b="33958"/>
          <a:stretch/>
        </p:blipFill>
        <p:spPr>
          <a:xfrm>
            <a:off x="6345949" y="5539490"/>
            <a:ext cx="1110872" cy="1033681"/>
          </a:xfrm>
          <a:prstGeom prst="rect">
            <a:avLst/>
          </a:prstGeom>
        </p:spPr>
      </p:pic>
      <p:sp>
        <p:nvSpPr>
          <p:cNvPr id="34" name="Google Shape;1333;p196">
            <a:extLst>
              <a:ext uri="{FF2B5EF4-FFF2-40B4-BE49-F238E27FC236}">
                <a16:creationId xmlns:a16="http://schemas.microsoft.com/office/drawing/2014/main" id="{897DE5AF-5575-81EB-3714-B544D91561E5}"/>
              </a:ext>
            </a:extLst>
          </p:cNvPr>
          <p:cNvSpPr/>
          <p:nvPr/>
        </p:nvSpPr>
        <p:spPr>
          <a:xfrm>
            <a:off x="6901385" y="5812068"/>
            <a:ext cx="353525" cy="275809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" name="Google Shape;1327;p196">
            <a:extLst>
              <a:ext uri="{FF2B5EF4-FFF2-40B4-BE49-F238E27FC236}">
                <a16:creationId xmlns:a16="http://schemas.microsoft.com/office/drawing/2014/main" id="{D9CDD571-50AA-4D8E-AB2D-D4068892CFD9}"/>
              </a:ext>
            </a:extLst>
          </p:cNvPr>
          <p:cNvPicPr preferRelativeResize="0"/>
          <p:nvPr/>
        </p:nvPicPr>
        <p:blipFill>
          <a:blip r:embed="rId14">
            <a:alphaModFix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4421" y="5539490"/>
            <a:ext cx="1440425" cy="99942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1337;p196">
            <a:extLst>
              <a:ext uri="{FF2B5EF4-FFF2-40B4-BE49-F238E27FC236}">
                <a16:creationId xmlns:a16="http://schemas.microsoft.com/office/drawing/2014/main" id="{FD1971C0-6F0B-D55F-8802-429662E179A9}"/>
              </a:ext>
            </a:extLst>
          </p:cNvPr>
          <p:cNvSpPr/>
          <p:nvPr/>
        </p:nvSpPr>
        <p:spPr>
          <a:xfrm>
            <a:off x="7934421" y="6087877"/>
            <a:ext cx="345595" cy="353116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Segnaposto testo 9">
            <a:extLst>
              <a:ext uri="{FF2B5EF4-FFF2-40B4-BE49-F238E27FC236}">
                <a16:creationId xmlns:a16="http://schemas.microsoft.com/office/drawing/2014/main" id="{05F4991B-505F-84AB-7843-38CB653E59FC}"/>
              </a:ext>
            </a:extLst>
          </p:cNvPr>
          <p:cNvSpPr txBox="1">
            <a:spLocks/>
          </p:cNvSpPr>
          <p:nvPr/>
        </p:nvSpPr>
        <p:spPr>
          <a:xfrm>
            <a:off x="8339138" y="1759477"/>
            <a:ext cx="3243262" cy="182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Image provided by ClickMechanic</a:t>
            </a:r>
            <a:endParaRPr lang="it-IT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2DE2BB32-2431-A848-FA81-D97FC3654490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572E221C-AE33-20E9-D0ED-4F899900E761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BC24452D-0B1D-4800-4304-9127CFC6DA8D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CC0351D7-F271-2814-22DF-9459D92685B2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4B7758D7-626C-302F-C0B1-E905CF7F015F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743002DA-6065-D9E8-4F53-5F168F693731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84655841-00C2-D251-D8F2-FA0A1118B5FC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F881EAF-4447-8474-B54C-53652828C6A3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D42289CD-C394-4728-83FD-8F2EC5F76CE7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2A4F3D19-C59B-7272-3DE2-2CF3E7E88F17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165B9AA8-A853-B034-4AB7-2175E03E8197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8D445F80-F960-00C0-742C-B8FDF6359039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68038756-A89F-B147-21FE-23FD700B2C49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75419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4BF5-6CAF-1E94-6E1E-F48AF36C5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ABF800-753C-1034-30C8-0F5112044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944139" cy="1230485"/>
          </a:xfrm>
        </p:spPr>
        <p:txBody>
          <a:bodyPr>
            <a:normAutofit/>
          </a:bodyPr>
          <a:lstStyle/>
          <a:p>
            <a:r>
              <a:rPr lang="en-GB" b="1" dirty="0">
                <a:latin typeface="Univers Condensed" panose="020B0506020202050204" pitchFamily="34" charset="0"/>
              </a:rPr>
              <a:t>Proposed Solution</a:t>
            </a:r>
            <a:endParaRPr lang="it-IT" dirty="0"/>
          </a:p>
        </p:txBody>
      </p:sp>
      <p:sp>
        <p:nvSpPr>
          <p:cNvPr id="5" name="Google Shape;1194;p185" descr="1">
            <a:extLst>
              <a:ext uri="{FF2B5EF4-FFF2-40B4-BE49-F238E27FC236}">
                <a16:creationId xmlns:a16="http://schemas.microsoft.com/office/drawing/2014/main" id="{DFC31DF0-C6CA-F2EE-6253-5D2FD93E61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8807" y="3915357"/>
            <a:ext cx="3170583" cy="2215697"/>
          </a:xfrm>
          <a:prstGeom prst="rect">
            <a:avLst/>
          </a:prstGeom>
          <a:solidFill>
            <a:srgbClr val="FFFFFF">
              <a:alpha val="10000"/>
            </a:srgbClr>
          </a:solidFill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91425" anchor="t" anchorCtr="0">
            <a:noAutofit/>
          </a:bodyPr>
          <a:lstStyle/>
          <a:p>
            <a:pPr marL="0" indent="0">
              <a:buNone/>
            </a:pPr>
            <a:r>
              <a:rPr lang="en-US" sz="1800" b="0" dirty="0">
                <a:latin typeface="Univers Condensed" panose="020B0506020202050204" pitchFamily="34" charset="0"/>
              </a:rPr>
              <a:t>Train a </a:t>
            </a:r>
            <a:r>
              <a:rPr lang="en-US" sz="1800" b="1" dirty="0">
                <a:latin typeface="Univers Condensed" panose="020B0506020202050204" pitchFamily="34" charset="0"/>
              </a:rPr>
              <a:t>Convolutional Autoencoder </a:t>
            </a:r>
            <a:r>
              <a:rPr lang="en-US" sz="1800" b="0" dirty="0">
                <a:latin typeface="Univers Condensed" panose="020B0506020202050204" pitchFamily="34" charset="0"/>
              </a:rPr>
              <a:t>on images of defect-free brake calipers, aiming to reconstruct test images and identify defects.</a:t>
            </a:r>
          </a:p>
        </p:txBody>
      </p:sp>
      <p:sp>
        <p:nvSpPr>
          <p:cNvPr id="8" name="Google Shape;1194;p185" descr="1">
            <a:extLst>
              <a:ext uri="{FF2B5EF4-FFF2-40B4-BE49-F238E27FC236}">
                <a16:creationId xmlns:a16="http://schemas.microsoft.com/office/drawing/2014/main" id="{BC0B9912-CCE1-5345-2C19-3FD32A6AC191}"/>
              </a:ext>
            </a:extLst>
          </p:cNvPr>
          <p:cNvSpPr txBox="1">
            <a:spLocks/>
          </p:cNvSpPr>
          <p:nvPr/>
        </p:nvSpPr>
        <p:spPr>
          <a:xfrm>
            <a:off x="4510708" y="3914628"/>
            <a:ext cx="3170583" cy="2226365"/>
          </a:xfrm>
          <a:prstGeom prst="rect">
            <a:avLst/>
          </a:prstGeom>
          <a:solidFill>
            <a:srgbClr val="FFFFFF">
              <a:alpha val="10000"/>
            </a:srgbClr>
          </a:solidFill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82875" tIns="182875" rIns="18287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latin typeface="Univers Condensed" panose="020B0506020202050204" pitchFamily="34" charset="0"/>
              </a:rPr>
              <a:t>Apply a </a:t>
            </a:r>
            <a:r>
              <a:rPr lang="en-US" sz="1800" dirty="0">
                <a:latin typeface="Univers Condensed" panose="020B0506020202050204" pitchFamily="34" charset="0"/>
              </a:rPr>
              <a:t>difference function </a:t>
            </a:r>
            <a:r>
              <a:rPr lang="en-US" sz="1800" b="0" dirty="0">
                <a:latin typeface="Univers Condensed" panose="020B0506020202050204" pitchFamily="34" charset="0"/>
              </a:rPr>
              <a:t>to compare original and reconstructed images, identifying potential defects based on contrast, brightness, and structure. </a:t>
            </a:r>
          </a:p>
        </p:txBody>
      </p:sp>
      <p:sp>
        <p:nvSpPr>
          <p:cNvPr id="12" name="Google Shape;1194;p185" descr="1">
            <a:extLst>
              <a:ext uri="{FF2B5EF4-FFF2-40B4-BE49-F238E27FC236}">
                <a16:creationId xmlns:a16="http://schemas.microsoft.com/office/drawing/2014/main" id="{3B004FE0-E080-75B9-DE77-71FBC762742A}"/>
              </a:ext>
            </a:extLst>
          </p:cNvPr>
          <p:cNvSpPr txBox="1">
            <a:spLocks/>
          </p:cNvSpPr>
          <p:nvPr/>
        </p:nvSpPr>
        <p:spPr>
          <a:xfrm>
            <a:off x="8282610" y="3896404"/>
            <a:ext cx="3170583" cy="2226365"/>
          </a:xfrm>
          <a:prstGeom prst="rect">
            <a:avLst/>
          </a:prstGeom>
          <a:solidFill>
            <a:srgbClr val="FFFFFF">
              <a:alpha val="10000"/>
            </a:srgbClr>
          </a:solidFill>
          <a:ln w="2857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82875" tIns="182875" rIns="182875" bIns="91425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latin typeface="Univers Condensed" panose="020B0506020202050204" pitchFamily="34" charset="0"/>
              </a:rPr>
              <a:t>Use a </a:t>
            </a:r>
            <a:r>
              <a:rPr lang="en-US" sz="1800" dirty="0">
                <a:latin typeface="Univers Condensed" panose="020B0506020202050204" pitchFamily="34" charset="0"/>
              </a:rPr>
              <a:t>clustering algorithm </a:t>
            </a:r>
            <a:r>
              <a:rPr lang="en-US" sz="1800" b="0" dirty="0">
                <a:latin typeface="Univers Condensed" panose="020B0506020202050204" pitchFamily="34" charset="0"/>
              </a:rPr>
              <a:t>to categorize detected areas as either defects or non-defects.</a:t>
            </a:r>
          </a:p>
        </p:txBody>
      </p:sp>
      <p:sp>
        <p:nvSpPr>
          <p:cNvPr id="13" name="Google Shape;1196;p185">
            <a:extLst>
              <a:ext uri="{FF2B5EF4-FFF2-40B4-BE49-F238E27FC236}">
                <a16:creationId xmlns:a16="http://schemas.microsoft.com/office/drawing/2014/main" id="{112CDEE2-CC68-A3EF-B464-BB3AF434FD10}"/>
              </a:ext>
            </a:extLst>
          </p:cNvPr>
          <p:cNvSpPr>
            <a:spLocks/>
          </p:cNvSpPr>
          <p:nvPr/>
        </p:nvSpPr>
        <p:spPr>
          <a:xfrm>
            <a:off x="738806" y="3563496"/>
            <a:ext cx="476700" cy="361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 dirty="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5" name="Google Shape;1196;p185">
            <a:extLst>
              <a:ext uri="{FF2B5EF4-FFF2-40B4-BE49-F238E27FC236}">
                <a16:creationId xmlns:a16="http://schemas.microsoft.com/office/drawing/2014/main" id="{A1D7D6D9-9656-17BF-0B46-FCDAAB6F2ED0}"/>
              </a:ext>
            </a:extLst>
          </p:cNvPr>
          <p:cNvSpPr/>
          <p:nvPr/>
        </p:nvSpPr>
        <p:spPr>
          <a:xfrm>
            <a:off x="4510708" y="3563496"/>
            <a:ext cx="476700" cy="361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" name="Google Shape;1196;p185">
            <a:extLst>
              <a:ext uri="{FF2B5EF4-FFF2-40B4-BE49-F238E27FC236}">
                <a16:creationId xmlns:a16="http://schemas.microsoft.com/office/drawing/2014/main" id="{B51554C8-44DF-A20C-2A7C-7B90CA4794C4}"/>
              </a:ext>
            </a:extLst>
          </p:cNvPr>
          <p:cNvSpPr/>
          <p:nvPr/>
        </p:nvSpPr>
        <p:spPr>
          <a:xfrm>
            <a:off x="8282609" y="3545272"/>
            <a:ext cx="476700" cy="3618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 dirty="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sz="1800" b="1" dirty="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67B59C-3A40-9A23-E5EA-60572F87E232}"/>
              </a:ext>
            </a:extLst>
          </p:cNvPr>
          <p:cNvSpPr txBox="1"/>
          <p:nvPr/>
        </p:nvSpPr>
        <p:spPr>
          <a:xfrm>
            <a:off x="530086" y="2020505"/>
            <a:ext cx="5661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Univers Condensed" panose="020B0506020202050204" pitchFamily="34" charset="0"/>
              </a:rPr>
              <a:t>Develop an automatic defect detection system capable of identifying imperfections such as deformities, bubbles, and scratches.</a:t>
            </a:r>
            <a:endParaRPr lang="it-IT" sz="2000" dirty="0">
              <a:latin typeface="Univers Condensed" panose="020B0506020202050204" pitchFamily="34" charset="0"/>
            </a:endParaRP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D80C582C-42C8-4015-86FA-F9DE24DA46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916238"/>
              </p:ext>
            </p:extLst>
          </p:nvPr>
        </p:nvGraphicFramePr>
        <p:xfrm>
          <a:off x="6841434" y="1844309"/>
          <a:ext cx="4820479" cy="134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uppo 3">
            <a:extLst>
              <a:ext uri="{FF2B5EF4-FFF2-40B4-BE49-F238E27FC236}">
                <a16:creationId xmlns:a16="http://schemas.microsoft.com/office/drawing/2014/main" id="{6014F4D4-C437-7391-BB48-FCBB3EA3314B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8C2C00B8-27D5-24AD-9AA7-C47EC42814EC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BFD6AAC-4C05-9F4E-B4E6-C84E5D089FC7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EF5BC6DD-FED9-145F-2437-8E08732FDD63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0B0FCEF3-E6BB-99F3-8D63-B8AC12670382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99C0DD6-DDE7-A59E-6287-05E98B3C2B92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1006C23C-A9F6-0C46-A105-B286E8E4B68B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1A2AC3A2-34BD-CC54-BB69-408E9551189E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AFB25053-011D-2B9D-C650-9489CD2BE442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735E1593-60B9-64E3-FFA6-0D92D85C0FB5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A8BBF62B-7D14-4B59-631D-4F5693E0C3A2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5874DDF4-3DB3-788C-6BB0-72CA816AEFF0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91DEBDEA-FAF3-FAA2-9FA2-6A995015B3EA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74217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36A1-41D6-8478-3229-C60A85D94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CasellaDiTesto 2057">
            <a:extLst>
              <a:ext uri="{FF2B5EF4-FFF2-40B4-BE49-F238E27FC236}">
                <a16:creationId xmlns:a16="http://schemas.microsoft.com/office/drawing/2014/main" id="{B928D2D9-3CA8-27A3-8451-8EDD99B3A672}"/>
              </a:ext>
            </a:extLst>
          </p:cNvPr>
          <p:cNvSpPr txBox="1"/>
          <p:nvPr/>
        </p:nvSpPr>
        <p:spPr>
          <a:xfrm>
            <a:off x="-939981" y="5359147"/>
            <a:ext cx="6099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dirty="0" err="1">
                <a:solidFill>
                  <a:srgbClr val="C00000"/>
                </a:solidFill>
              </a:rPr>
              <a:t>Conv</a:t>
            </a:r>
            <a:endParaRPr lang="it-IT" sz="1000" b="1" dirty="0">
              <a:solidFill>
                <a:srgbClr val="C00000"/>
              </a:solidFill>
            </a:endParaRPr>
          </a:p>
        </p:txBody>
      </p:sp>
      <p:sp>
        <p:nvSpPr>
          <p:cNvPr id="2051" name="CasellaDiTesto 2050">
            <a:extLst>
              <a:ext uri="{FF2B5EF4-FFF2-40B4-BE49-F238E27FC236}">
                <a16:creationId xmlns:a16="http://schemas.microsoft.com/office/drawing/2014/main" id="{A572D758-98E4-9901-C684-97FD3DFEC01E}"/>
              </a:ext>
            </a:extLst>
          </p:cNvPr>
          <p:cNvSpPr txBox="1"/>
          <p:nvPr/>
        </p:nvSpPr>
        <p:spPr>
          <a:xfrm>
            <a:off x="2266512" y="5360271"/>
            <a:ext cx="13372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dirty="0" err="1">
                <a:solidFill>
                  <a:srgbClr val="C00000"/>
                </a:solidFill>
              </a:rPr>
              <a:t>Latent</a:t>
            </a:r>
            <a:r>
              <a:rPr lang="it-IT" sz="1000" b="1" dirty="0">
                <a:solidFill>
                  <a:srgbClr val="C00000"/>
                </a:solidFill>
              </a:rPr>
              <a:t> Space </a:t>
            </a:r>
            <a:r>
              <a:rPr lang="it-IT" sz="1000" b="1" dirty="0" err="1">
                <a:solidFill>
                  <a:srgbClr val="C00000"/>
                </a:solidFill>
              </a:rPr>
              <a:t>Representation</a:t>
            </a:r>
            <a:endParaRPr lang="it-IT" sz="1000" b="1" dirty="0">
              <a:solidFill>
                <a:srgbClr val="C00000"/>
              </a:solidFill>
            </a:endParaRPr>
          </a:p>
        </p:txBody>
      </p:sp>
      <p:pic>
        <p:nvPicPr>
          <p:cNvPr id="2056" name="Picture 8" descr="Convolutional Autoencoder: Clustering Images with Neural Networks">
            <a:extLst>
              <a:ext uri="{FF2B5EF4-FFF2-40B4-BE49-F238E27FC236}">
                <a16:creationId xmlns:a16="http://schemas.microsoft.com/office/drawing/2014/main" id="{148F4E2F-2866-190C-88AB-A40D0A7EA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4" b="89803" l="3355" r="93289">
                        <a14:foregroundMark x1="7701" y1="57401" x2="8581" y2="31414"/>
                        <a14:foregroundMark x1="3795" y1="46053" x2="3795" y2="46053"/>
                        <a14:foregroundMark x1="6601" y1="63487" x2="6601" y2="63487"/>
                        <a14:foregroundMark x1="6601" y1="60855" x2="5556" y2="82401"/>
                        <a14:foregroundMark x1="6601" y1="60033" x2="9021" y2="64309"/>
                        <a14:foregroundMark x1="7701" y1="50493" x2="7701" y2="50493"/>
                        <a14:foregroundMark x1="4895" y1="53125" x2="4895" y2="53125"/>
                        <a14:foregroundMark x1="4455" y1="53125" x2="4455" y2="53125"/>
                        <a14:foregroundMark x1="25963" y1="44408" x2="25963" y2="44408"/>
                        <a14:foregroundMark x1="24202" y1="59046" x2="24202" y2="59046"/>
                        <a14:foregroundMark x1="25963" y1="43586" x2="25963" y2="43586"/>
                        <a14:foregroundMark x1="27943" y1="40132" x2="27503" y2="39145"/>
                        <a14:foregroundMark x1="24642" y1="52138" x2="27943" y2="50493"/>
                        <a14:foregroundMark x1="27063" y1="43586" x2="23322" y2="63487"/>
                        <a14:foregroundMark x1="23542" y1="57401" x2="23322" y2="74671"/>
                        <a14:foregroundMark x1="22002" y1="63487" x2="22442" y2="67763"/>
                        <a14:foregroundMark x1="21782" y1="49671" x2="21782" y2="49671"/>
                        <a14:foregroundMark x1="22662" y1="51316" x2="23542" y2="50493"/>
                        <a14:foregroundMark x1="25743" y1="41776" x2="25743" y2="41776"/>
                        <a14:foregroundMark x1="26623" y1="39145" x2="26623" y2="39145"/>
                        <a14:foregroundMark x1="30308" y1="35691" x2="30308" y2="35691"/>
                        <a14:foregroundMark x1="27943" y1="35691" x2="27943" y2="35691"/>
                        <a14:foregroundMark x1="27063" y1="34868" x2="27723" y2="34868"/>
                        <a14:foregroundMark x1="29043" y1="34868" x2="29043" y2="34868"/>
                        <a14:foregroundMark x1="21342" y1="50493" x2="21342" y2="50493"/>
                        <a14:foregroundMark x1="21562" y1="59046" x2="21562" y2="59046"/>
                        <a14:foregroundMark x1="20902" y1="53947" x2="20902" y2="53947"/>
                        <a14:foregroundMark x1="20682" y1="63487" x2="20682" y2="63487"/>
                        <a14:foregroundMark x1="20902" y1="67763" x2="20902" y2="67763"/>
                        <a14:foregroundMark x1="20902" y1="73849" x2="20902" y2="73849"/>
                        <a14:foregroundMark x1="20902" y1="64309" x2="20902" y2="64309"/>
                        <a14:foregroundMark x1="28383" y1="30592" x2="28383" y2="30592"/>
                        <a14:foregroundMark x1="28823" y1="28783" x2="28823" y2="28783"/>
                        <a14:foregroundMark x1="30968" y1="31414" x2="30968" y2="31414"/>
                        <a14:foregroundMark x1="30748" y1="28783" x2="30748" y2="28783"/>
                        <a14:foregroundMark x1="41309" y1="53947" x2="41309" y2="53947"/>
                        <a14:foregroundMark x1="42849" y1="60855" x2="42849" y2="60855"/>
                        <a14:foregroundMark x1="47470" y1="60855" x2="47470" y2="60855"/>
                        <a14:foregroundMark x1="48570" y1="53947" x2="43289" y2="63487"/>
                        <a14:foregroundMark x1="21342" y1="78125" x2="21342" y2="78125"/>
                        <a14:foregroundMark x1="21562" y1="78947" x2="21562" y2="78947"/>
                        <a14:foregroundMark x1="20682" y1="80757" x2="20682" y2="80757"/>
                        <a14:foregroundMark x1="70077" y1="60033" x2="69197" y2="60855"/>
                        <a14:foregroundMark x1="66557" y1="65954" x2="66557" y2="65954"/>
                        <a14:foregroundMark x1="68097" y1="40132" x2="68097" y2="40132"/>
                        <a14:foregroundMark x1="67657" y1="67763" x2="68757" y2="35691"/>
                        <a14:foregroundMark x1="71837" y1="32237" x2="71177" y2="34046"/>
                        <a14:foregroundMark x1="70077" y1="33224" x2="68537" y2="35691"/>
                        <a14:foregroundMark x1="67657" y1="37500" x2="67657" y2="37500"/>
                        <a14:foregroundMark x1="66337" y1="41776" x2="66337" y2="41776"/>
                        <a14:foregroundMark x1="66337" y1="48684" x2="66337" y2="48684"/>
                        <a14:foregroundMark x1="66337" y1="57401" x2="66337" y2="57401"/>
                        <a14:foregroundMark x1="66557" y1="61678" x2="66557" y2="61678"/>
                        <a14:foregroundMark x1="66337" y1="65954" x2="65457" y2="67763"/>
                        <a14:foregroundMark x1="64576" y1="67763" x2="65017" y2="62500"/>
                        <a14:foregroundMark x1="65237" y1="61678" x2="64796" y2="54770"/>
                        <a14:foregroundMark x1="65237" y1="69572" x2="65237" y2="69572"/>
                        <a14:foregroundMark x1="65457" y1="69572" x2="65457" y2="69572"/>
                        <a14:foregroundMark x1="66337" y1="72039" x2="66337" y2="72039"/>
                        <a14:foregroundMark x1="66557" y1="72039" x2="66557" y2="72039"/>
                        <a14:foregroundMark x1="68097" y1="72039" x2="68097" y2="72039"/>
                        <a14:foregroundMark x1="65677" y1="74671" x2="64796" y2="77303"/>
                        <a14:foregroundMark x1="64796" y1="77303" x2="64796" y2="77303"/>
                        <a14:foregroundMark x1="54235" y1="56579" x2="54235" y2="56579"/>
                        <a14:foregroundMark x1="88944" y1="43586" x2="87624" y2="47039"/>
                        <a14:foregroundMark x1="84543" y1="51316" x2="83883" y2="53125"/>
                        <a14:foregroundMark x1="82343" y1="59046" x2="82343" y2="59046"/>
                        <a14:foregroundMark x1="81683" y1="65132" x2="82563" y2="72039"/>
                        <a14:foregroundMark x1="83883" y1="72039" x2="83883" y2="72039"/>
                        <a14:foregroundMark x1="83883" y1="46053" x2="83883" y2="46053"/>
                        <a14:foregroundMark x1="86744" y1="34868" x2="86744" y2="34868"/>
                        <a14:foregroundMark x1="89164" y1="27138" x2="89164" y2="27138"/>
                        <a14:foregroundMark x1="89604" y1="23684" x2="89604" y2="23684"/>
                        <a14:foregroundMark x1="93344" y1="25329" x2="93344" y2="25329"/>
                        <a14:foregroundMark x1="85204" y1="63487" x2="85204" y2="63487"/>
                        <a14:foregroundMark x1="83883" y1="53125" x2="83883" y2="56579"/>
                        <a14:foregroundMark x1="84543" y1="65132" x2="84543" y2="67763"/>
                        <a14:foregroundMark x1="84323" y1="74671" x2="84323" y2="74671"/>
                        <a14:foregroundMark x1="83223" y1="60855" x2="83223" y2="60855"/>
                        <a14:foregroundMark x1="7481" y1="85033" x2="7261" y2="89474"/>
                        <a14:foregroundMark x1="7261" y1="89474" x2="7261" y2="89474"/>
                        <a14:foregroundMark x1="4015" y1="42599" x2="4015" y2="42599"/>
                        <a14:foregroundMark x1="3355" y1="55592" x2="3355" y2="55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7" y="5301055"/>
            <a:ext cx="4850423" cy="123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CasellaDiTesto 2059">
            <a:extLst>
              <a:ext uri="{FF2B5EF4-FFF2-40B4-BE49-F238E27FC236}">
                <a16:creationId xmlns:a16="http://schemas.microsoft.com/office/drawing/2014/main" id="{B90C5BBE-F223-B59C-85F9-54995AECF626}"/>
              </a:ext>
            </a:extLst>
          </p:cNvPr>
          <p:cNvSpPr txBox="1"/>
          <p:nvPr/>
        </p:nvSpPr>
        <p:spPr>
          <a:xfrm>
            <a:off x="3654155" y="5209758"/>
            <a:ext cx="747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dirty="0" err="1">
                <a:solidFill>
                  <a:srgbClr val="C00000"/>
                </a:solidFill>
              </a:rPr>
              <a:t>Transpose</a:t>
            </a:r>
            <a:endParaRPr lang="it-IT" sz="1000" b="1" dirty="0">
              <a:solidFill>
                <a:srgbClr val="C00000"/>
              </a:solidFill>
            </a:endParaRPr>
          </a:p>
          <a:p>
            <a:pPr algn="ctr"/>
            <a:r>
              <a:rPr lang="it-IT" sz="1000" b="1" dirty="0" err="1">
                <a:solidFill>
                  <a:srgbClr val="C00000"/>
                </a:solidFill>
              </a:rPr>
              <a:t>Conv</a:t>
            </a:r>
            <a:endParaRPr lang="it-IT" sz="1000" b="1" dirty="0">
              <a:solidFill>
                <a:srgbClr val="C00000"/>
              </a:solidFill>
            </a:endParaRPr>
          </a:p>
        </p:txBody>
      </p:sp>
      <p:sp>
        <p:nvSpPr>
          <p:cNvPr id="2055" name="CasellaDiTesto 2054">
            <a:extLst>
              <a:ext uri="{FF2B5EF4-FFF2-40B4-BE49-F238E27FC236}">
                <a16:creationId xmlns:a16="http://schemas.microsoft.com/office/drawing/2014/main" id="{6F03F0B0-CE7B-DACB-90A9-5B24ADF977AD}"/>
              </a:ext>
            </a:extLst>
          </p:cNvPr>
          <p:cNvSpPr txBox="1"/>
          <p:nvPr/>
        </p:nvSpPr>
        <p:spPr>
          <a:xfrm>
            <a:off x="4241157" y="5218645"/>
            <a:ext cx="178666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dirty="0" err="1">
                <a:solidFill>
                  <a:srgbClr val="C00000"/>
                </a:solidFill>
              </a:rPr>
              <a:t>Reconstructed</a:t>
            </a:r>
            <a:r>
              <a:rPr lang="it-IT" sz="1000" b="1" dirty="0">
                <a:solidFill>
                  <a:srgbClr val="C00000"/>
                </a:solidFill>
              </a:rPr>
              <a:t> Image</a:t>
            </a:r>
          </a:p>
        </p:txBody>
      </p:sp>
      <p:sp>
        <p:nvSpPr>
          <p:cNvPr id="2063" name="object 4">
            <a:extLst>
              <a:ext uri="{FF2B5EF4-FFF2-40B4-BE49-F238E27FC236}">
                <a16:creationId xmlns:a16="http://schemas.microsoft.com/office/drawing/2014/main" id="{7AE0BF70-E8AD-F65C-79BF-E2448AF8351E}"/>
              </a:ext>
            </a:extLst>
          </p:cNvPr>
          <p:cNvSpPr/>
          <p:nvPr/>
        </p:nvSpPr>
        <p:spPr>
          <a:xfrm>
            <a:off x="6601765" y="2019719"/>
            <a:ext cx="4664853" cy="2740112"/>
          </a:xfrm>
          <a:custGeom>
            <a:avLst/>
            <a:gdLst/>
            <a:ahLst/>
            <a:cxnLst/>
            <a:rect l="l" t="t" r="r" b="b"/>
            <a:pathLst>
              <a:path w="15392400" h="7191375">
                <a:moveTo>
                  <a:pt x="15392398" y="7191374"/>
                </a:moveTo>
                <a:lnTo>
                  <a:pt x="0" y="7191374"/>
                </a:lnTo>
                <a:lnTo>
                  <a:pt x="0" y="0"/>
                </a:lnTo>
                <a:lnTo>
                  <a:pt x="15392398" y="0"/>
                </a:lnTo>
                <a:lnTo>
                  <a:pt x="15392398" y="71913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7" name="CasellaDiTesto 2056">
            <a:extLst>
              <a:ext uri="{FF2B5EF4-FFF2-40B4-BE49-F238E27FC236}">
                <a16:creationId xmlns:a16="http://schemas.microsoft.com/office/drawing/2014/main" id="{01DC48E1-F4BB-294A-CC09-69CED813F1DE}"/>
              </a:ext>
            </a:extLst>
          </p:cNvPr>
          <p:cNvSpPr txBox="1"/>
          <p:nvPr/>
        </p:nvSpPr>
        <p:spPr>
          <a:xfrm>
            <a:off x="687538" y="5244592"/>
            <a:ext cx="1052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1" dirty="0">
                <a:solidFill>
                  <a:srgbClr val="C00000"/>
                </a:solidFill>
              </a:rPr>
              <a:t>Input Image</a:t>
            </a: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270442AB-D01E-B54C-8EE5-0CE3B52B82CD}"/>
              </a:ext>
            </a:extLst>
          </p:cNvPr>
          <p:cNvCxnSpPr/>
          <p:nvPr/>
        </p:nvCxnSpPr>
        <p:spPr>
          <a:xfrm>
            <a:off x="1019571" y="5807943"/>
            <a:ext cx="674914" cy="47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DC93A99D-209B-6803-995D-3FEA81D0A345}"/>
              </a:ext>
            </a:extLst>
          </p:cNvPr>
          <p:cNvCxnSpPr/>
          <p:nvPr/>
        </p:nvCxnSpPr>
        <p:spPr>
          <a:xfrm flipV="1">
            <a:off x="1063114" y="6283286"/>
            <a:ext cx="631371" cy="1560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F19557FB-5AA2-7162-F1DA-60E0B98FF2BA}"/>
              </a:ext>
            </a:extLst>
          </p:cNvPr>
          <p:cNvCxnSpPr/>
          <p:nvPr/>
        </p:nvCxnSpPr>
        <p:spPr>
          <a:xfrm>
            <a:off x="1973885" y="5855115"/>
            <a:ext cx="555172" cy="90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4E817B5F-8467-1599-0591-E70330C67586}"/>
              </a:ext>
            </a:extLst>
          </p:cNvPr>
          <p:cNvCxnSpPr/>
          <p:nvPr/>
        </p:nvCxnSpPr>
        <p:spPr>
          <a:xfrm flipV="1">
            <a:off x="1973885" y="6149029"/>
            <a:ext cx="555172" cy="134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893B6BCE-76B7-B9D2-A927-247F4D5D4FC0}"/>
              </a:ext>
            </a:extLst>
          </p:cNvPr>
          <p:cNvCxnSpPr/>
          <p:nvPr/>
        </p:nvCxnSpPr>
        <p:spPr>
          <a:xfrm flipV="1">
            <a:off x="3262028" y="5855115"/>
            <a:ext cx="475343" cy="907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8A5EC088-6FDA-8206-5919-9F169D1A7E49}"/>
              </a:ext>
            </a:extLst>
          </p:cNvPr>
          <p:cNvCxnSpPr>
            <a:cxnSpLocks/>
          </p:cNvCxnSpPr>
          <p:nvPr/>
        </p:nvCxnSpPr>
        <p:spPr>
          <a:xfrm flipV="1">
            <a:off x="3385399" y="5670131"/>
            <a:ext cx="561723" cy="1849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03418578-114B-F3CB-8E33-4470541694E7}"/>
              </a:ext>
            </a:extLst>
          </p:cNvPr>
          <p:cNvCxnSpPr>
            <a:cxnSpLocks/>
          </p:cNvCxnSpPr>
          <p:nvPr/>
        </p:nvCxnSpPr>
        <p:spPr>
          <a:xfrm>
            <a:off x="3262028" y="6149029"/>
            <a:ext cx="475343" cy="134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B3D8FA95-D2D4-DBCF-441F-566B1768DDD5}"/>
              </a:ext>
            </a:extLst>
          </p:cNvPr>
          <p:cNvCxnSpPr>
            <a:cxnSpLocks/>
          </p:cNvCxnSpPr>
          <p:nvPr/>
        </p:nvCxnSpPr>
        <p:spPr>
          <a:xfrm flipV="1">
            <a:off x="4024028" y="5807943"/>
            <a:ext cx="609600" cy="47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1B365619-B332-E742-EDB5-09F084D713AD}"/>
              </a:ext>
            </a:extLst>
          </p:cNvPr>
          <p:cNvCxnSpPr>
            <a:cxnSpLocks/>
          </p:cNvCxnSpPr>
          <p:nvPr/>
        </p:nvCxnSpPr>
        <p:spPr>
          <a:xfrm>
            <a:off x="4024028" y="6283286"/>
            <a:ext cx="609600" cy="1560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E2A63FF3-1650-0DDF-4018-E0A70522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5587599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Unsupervised Learning with Autoencoder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B25C168-3760-5A70-371F-EA57978879D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44991" y="2053209"/>
            <a:ext cx="5157787" cy="593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 err="1">
                <a:latin typeface="Univers Condensed" panose="020B0506020202050204" pitchFamily="34" charset="0"/>
              </a:rPr>
              <a:t>Autonomous</a:t>
            </a:r>
            <a:r>
              <a:rPr lang="it-IT" sz="1800" b="1" dirty="0">
                <a:latin typeface="Univers Condensed" panose="020B0506020202050204" pitchFamily="34" charset="0"/>
              </a:rPr>
              <a:t> Pattern Discovery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360508-8215-B54A-5AA0-BCF733FC315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5377" y="2426303"/>
            <a:ext cx="5003493" cy="699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Univers Condensed" panose="020B0506020202050204" pitchFamily="34" charset="0"/>
              </a:rPr>
              <a:t>Ideal for limited and unlabeled data.</a:t>
            </a:r>
            <a:endParaRPr lang="it-IT" sz="1600" dirty="0">
              <a:latin typeface="Univers Condensed" panose="020B0506020202050204" pitchFamily="34" charset="0"/>
            </a:endParaRP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BDB58F9-0C71-7D7A-6E15-C27870C370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48529" y="2991868"/>
            <a:ext cx="5157787" cy="593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 err="1">
                <a:latin typeface="Univers Condensed" panose="020B0506020202050204" pitchFamily="34" charset="0"/>
              </a:rPr>
              <a:t>Scalability</a:t>
            </a:r>
            <a:endParaRPr lang="it-IT" sz="2400" b="1" dirty="0">
              <a:latin typeface="Univers Condensed" panose="020B0506020202050204" pitchFamily="34" charset="0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C921CAB-D501-C545-B5BF-AFD53030DC1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5378" y="3357158"/>
            <a:ext cx="5003492" cy="6994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>
                <a:latin typeface="Univers Condensed" panose="020B0506020202050204" pitchFamily="34" charset="0"/>
              </a:rPr>
              <a:t>Handle large datasets effortlessly without the burden of manual labeling.</a:t>
            </a:r>
            <a:endParaRPr lang="it-IT" sz="1600" dirty="0">
              <a:latin typeface="Univers Condensed" panose="020B0506020202050204" pitchFamily="34" charset="0"/>
            </a:endParaRP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DB34868-DBA4-B0AE-7412-8C5AE8843C9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44991" y="4120262"/>
            <a:ext cx="5157787" cy="593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 err="1">
                <a:latin typeface="Univers Condensed" panose="020B0506020202050204" pitchFamily="34" charset="0"/>
              </a:rPr>
              <a:t>Adaptability</a:t>
            </a:r>
            <a:endParaRPr lang="it-IT" b="1" dirty="0">
              <a:latin typeface="Univers Condensed" panose="020B0506020202050204" pitchFamily="34" charset="0"/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7331939-E602-2CE9-DDAD-0DA6A4B5E71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5377" y="4462510"/>
            <a:ext cx="5003492" cy="6483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>
                <a:latin typeface="Univers Condensed" panose="020B0506020202050204" pitchFamily="34" charset="0"/>
              </a:rPr>
              <a:t>Stay ahead of evolving defect patterns with flexible learning.</a:t>
            </a:r>
            <a:endParaRPr lang="it-IT" sz="1600" dirty="0">
              <a:latin typeface="Univers Condensed" panose="020B050602020205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D7C086B0-5711-28C4-1C00-FABC43BD5C21}"/>
                  </a:ext>
                </a:extLst>
              </p:cNvPr>
              <p:cNvSpPr txBox="1"/>
              <p:nvPr/>
            </p:nvSpPr>
            <p:spPr>
              <a:xfrm>
                <a:off x="6601768" y="4759831"/>
                <a:ext cx="4183942" cy="648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Univers Condensed" panose="020B0506020202050204" pitchFamily="34" charset="0"/>
                  </a:rPr>
                  <a:t>* ADAM Optimizer</a:t>
                </a:r>
                <a:r>
                  <a:rPr lang="it-IT" sz="1200" dirty="0">
                    <a:latin typeface="Univers Condensed" panose="020B0506020202050204" pitchFamily="34" charset="0"/>
                  </a:rPr>
                  <a:t> (</a:t>
                </a:r>
                <a:r>
                  <a:rPr lang="it-IT" sz="1200" dirty="0" err="1">
                    <a:latin typeface="Univers Condensed" panose="020B0506020202050204" pitchFamily="34" charset="0"/>
                  </a:rPr>
                  <a:t>initial</a:t>
                </a:r>
                <a:r>
                  <a:rPr lang="it-IT" sz="1200" dirty="0">
                    <a:latin typeface="Univers Condensed" panose="020B0506020202050204" pitchFamily="34" charset="0"/>
                  </a:rPr>
                  <a:t> learning rate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200" dirty="0" smtClean="0">
                            <a:latin typeface="Univers Condensed" panose="020B0506020202050204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it-IT" sz="1200" b="0" i="0" dirty="0" smtClean="0">
                            <a:latin typeface="Univers Condensed" panose="020B050602020205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it-IT" sz="1200" dirty="0" smtClean="0">
                            <a:latin typeface="Univers Condensed" panose="020B0506020202050204" pitchFamily="34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it-IT" sz="1200" b="0" i="0" dirty="0" smtClean="0">
                            <a:latin typeface="Univers Condensed" panose="020B0506020202050204" pitchFamily="34" charset="0"/>
                          </a:rPr>
                          <m:t>e</m:t>
                        </m:r>
                      </m:e>
                      <m:sup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sz="1200" dirty="0">
                    <a:latin typeface="Univers Condensed" panose="020B0506020202050204" pitchFamily="34" charset="0"/>
                  </a:rPr>
                  <a:t>)</a:t>
                </a:r>
              </a:p>
              <a:p>
                <a:r>
                  <a:rPr lang="en-US" sz="1200" dirty="0">
                    <a:latin typeface="Univers Condensed" panose="020B0506020202050204" pitchFamily="34" charset="0"/>
                  </a:rPr>
                  <a:t>* L2-Regularization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it-IT" sz="1200" dirty="0" smtClean="0">
                            <a:latin typeface="Univers Condensed" panose="020B0506020202050204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it-IT" sz="1200" b="0" i="0" dirty="0" smtClean="0">
                            <a:latin typeface="Univers Condensed" panose="020B0506020202050204" pitchFamily="34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it-IT" sz="1200" dirty="0" smtClean="0">
                            <a:latin typeface="Univers Condensed" panose="020B0506020202050204" pitchFamily="34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it-IT" sz="1200" b="0" i="0" dirty="0" smtClean="0">
                            <a:latin typeface="Univers Condensed" panose="020B0506020202050204" pitchFamily="34" charset="0"/>
                          </a:rPr>
                          <m:t>e</m:t>
                        </m:r>
                      </m:e>
                      <m:sup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1200" dirty="0">
                  <a:latin typeface="Univers Condensed" panose="020B0506020202050204" pitchFamily="34" charset="0"/>
                </a:endParaRPr>
              </a:p>
              <a:p>
                <a:r>
                  <a:rPr lang="en-US" sz="1200" dirty="0">
                    <a:latin typeface="Univers Condensed" panose="020B0506020202050204" pitchFamily="34" charset="0"/>
                  </a:rPr>
                  <a:t>* Batch Size = 4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D7C086B0-5711-28C4-1C00-FABC43BD5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768" y="4759831"/>
                <a:ext cx="4183942" cy="648447"/>
              </a:xfrm>
              <a:prstGeom prst="rect">
                <a:avLst/>
              </a:prstGeom>
              <a:blipFill>
                <a:blip r:embed="rId5"/>
                <a:stretch>
                  <a:fillRect l="-146" t="-943" b="-6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Google Shape;1233;p188">
            <a:extLst>
              <a:ext uri="{FF2B5EF4-FFF2-40B4-BE49-F238E27FC236}">
                <a16:creationId xmlns:a16="http://schemas.microsoft.com/office/drawing/2014/main" id="{0436E16C-D39C-5A73-86CB-EC103BE6DF7E}"/>
              </a:ext>
            </a:extLst>
          </p:cNvPr>
          <p:cNvCxnSpPr>
            <a:cxnSpLocks/>
          </p:cNvCxnSpPr>
          <p:nvPr/>
        </p:nvCxnSpPr>
        <p:spPr>
          <a:xfrm>
            <a:off x="523750" y="1932611"/>
            <a:ext cx="0" cy="311737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" name="Google Shape;1234;p188">
            <a:extLst>
              <a:ext uri="{FF2B5EF4-FFF2-40B4-BE49-F238E27FC236}">
                <a16:creationId xmlns:a16="http://schemas.microsoft.com/office/drawing/2014/main" id="{AAA632A7-6E98-4F60-FD64-9E4BEC3FDD39}"/>
              </a:ext>
            </a:extLst>
          </p:cNvPr>
          <p:cNvSpPr/>
          <p:nvPr/>
        </p:nvSpPr>
        <p:spPr>
          <a:xfrm>
            <a:off x="456250" y="2178877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23" name="Google Shape;1234;p188">
            <a:extLst>
              <a:ext uri="{FF2B5EF4-FFF2-40B4-BE49-F238E27FC236}">
                <a16:creationId xmlns:a16="http://schemas.microsoft.com/office/drawing/2014/main" id="{D67F0D97-5D15-092D-B17B-454191734F29}"/>
              </a:ext>
            </a:extLst>
          </p:cNvPr>
          <p:cNvSpPr/>
          <p:nvPr/>
        </p:nvSpPr>
        <p:spPr>
          <a:xfrm>
            <a:off x="456250" y="3089417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24" name="Google Shape;1234;p188">
            <a:extLst>
              <a:ext uri="{FF2B5EF4-FFF2-40B4-BE49-F238E27FC236}">
                <a16:creationId xmlns:a16="http://schemas.microsoft.com/office/drawing/2014/main" id="{50DFEF27-435C-2BAC-7331-F8E81FF3564F}"/>
              </a:ext>
            </a:extLst>
          </p:cNvPr>
          <p:cNvSpPr/>
          <p:nvPr/>
        </p:nvSpPr>
        <p:spPr>
          <a:xfrm>
            <a:off x="459165" y="4229911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347C38F0-267E-EAB9-A207-39701B2F80B9}"/>
              </a:ext>
            </a:extLst>
          </p:cNvPr>
          <p:cNvCxnSpPr>
            <a:cxnSpLocks/>
          </p:cNvCxnSpPr>
          <p:nvPr/>
        </p:nvCxnSpPr>
        <p:spPr>
          <a:xfrm>
            <a:off x="1456813" y="5528543"/>
            <a:ext cx="475343" cy="1306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1E0A9984-5A48-C3C3-A142-4368114B8D50}"/>
              </a:ext>
            </a:extLst>
          </p:cNvPr>
          <p:cNvCxnSpPr>
            <a:cxnSpLocks/>
          </p:cNvCxnSpPr>
          <p:nvPr/>
        </p:nvCxnSpPr>
        <p:spPr>
          <a:xfrm>
            <a:off x="2216142" y="5666429"/>
            <a:ext cx="428172" cy="188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9B64619B-DC54-EFB7-B26E-DAFC39CB7298}"/>
              </a:ext>
            </a:extLst>
          </p:cNvPr>
          <p:cNvCxnSpPr/>
          <p:nvPr/>
        </p:nvCxnSpPr>
        <p:spPr>
          <a:xfrm flipV="1">
            <a:off x="4266412" y="5511413"/>
            <a:ext cx="740229" cy="145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2" name="Immagine 2061">
            <a:extLst>
              <a:ext uri="{FF2B5EF4-FFF2-40B4-BE49-F238E27FC236}">
                <a16:creationId xmlns:a16="http://schemas.microsoft.com/office/drawing/2014/main" id="{19DF0D5B-A3A7-FE78-D1BB-CF08EF6C6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767" y="2011607"/>
            <a:ext cx="4664851" cy="2816981"/>
          </a:xfrm>
          <a:prstGeom prst="rect">
            <a:avLst/>
          </a:prstGeom>
        </p:spPr>
      </p:pic>
      <p:pic>
        <p:nvPicPr>
          <p:cNvPr id="2069" name="Immagine 2068" descr="Immagine che contiene schermata, testo, bianco, Carattere&#10;&#10;Descrizione generata automaticamente">
            <a:extLst>
              <a:ext uri="{FF2B5EF4-FFF2-40B4-BE49-F238E27FC236}">
                <a16:creationId xmlns:a16="http://schemas.microsoft.com/office/drawing/2014/main" id="{F3B45A08-D736-2359-D886-76CC19A1A9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007" t="45638" r="43944" b="45607"/>
          <a:stretch/>
        </p:blipFill>
        <p:spPr>
          <a:xfrm>
            <a:off x="6625962" y="5554522"/>
            <a:ext cx="1286642" cy="863178"/>
          </a:xfrm>
          <a:prstGeom prst="rect">
            <a:avLst/>
          </a:prstGeom>
        </p:spPr>
      </p:pic>
      <p:pic>
        <p:nvPicPr>
          <p:cNvPr id="2071" name="Immagine 2070" descr="Immagine che contiene schermata, testo, bianco, Carattere&#10;&#10;Descrizione generata automaticamente">
            <a:extLst>
              <a:ext uri="{FF2B5EF4-FFF2-40B4-BE49-F238E27FC236}">
                <a16:creationId xmlns:a16="http://schemas.microsoft.com/office/drawing/2014/main" id="{E6FB3894-B80E-CA8D-F477-191CE3530E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95" t="45959" r="44237" b="45960"/>
          <a:stretch/>
        </p:blipFill>
        <p:spPr>
          <a:xfrm>
            <a:off x="9990917" y="5554522"/>
            <a:ext cx="1286643" cy="863178"/>
          </a:xfrm>
          <a:prstGeom prst="rect">
            <a:avLst/>
          </a:prstGeom>
        </p:spPr>
      </p:pic>
      <p:cxnSp>
        <p:nvCxnSpPr>
          <p:cNvPr id="2073" name="Connettore 2 2072">
            <a:extLst>
              <a:ext uri="{FF2B5EF4-FFF2-40B4-BE49-F238E27FC236}">
                <a16:creationId xmlns:a16="http://schemas.microsoft.com/office/drawing/2014/main" id="{10BB7278-F9F6-F3CF-873D-C1D66D6811FD}"/>
              </a:ext>
            </a:extLst>
          </p:cNvPr>
          <p:cNvCxnSpPr>
            <a:cxnSpLocks/>
          </p:cNvCxnSpPr>
          <p:nvPr/>
        </p:nvCxnSpPr>
        <p:spPr>
          <a:xfrm>
            <a:off x="8061837" y="5986111"/>
            <a:ext cx="17685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1" name="CasellaDiTesto 2080">
            <a:extLst>
              <a:ext uri="{FF2B5EF4-FFF2-40B4-BE49-F238E27FC236}">
                <a16:creationId xmlns:a16="http://schemas.microsoft.com/office/drawing/2014/main" id="{6E58F9AA-E80B-F583-5684-5D3608844293}"/>
              </a:ext>
            </a:extLst>
          </p:cNvPr>
          <p:cNvSpPr txBox="1"/>
          <p:nvPr/>
        </p:nvSpPr>
        <p:spPr>
          <a:xfrm>
            <a:off x="7967543" y="6015165"/>
            <a:ext cx="70438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Univers Condensed" panose="020B0506020202050204" pitchFamily="34" charset="0"/>
              </a:rPr>
              <a:t>Autoencoder Reconstruction</a:t>
            </a:r>
            <a:endParaRPr lang="it-IT" sz="1200" dirty="0"/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4ABFB209-AED1-63E3-256D-8761BCF75761}"/>
              </a:ext>
            </a:extLst>
          </p:cNvPr>
          <p:cNvSpPr txBox="1">
            <a:spLocks/>
          </p:cNvSpPr>
          <p:nvPr/>
        </p:nvSpPr>
        <p:spPr>
          <a:xfrm>
            <a:off x="925378" y="6538913"/>
            <a:ext cx="10657022" cy="205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Inspired</a:t>
            </a:r>
            <a:r>
              <a:rPr lang="it-IT" dirty="0"/>
              <a:t> by </a:t>
            </a:r>
            <a:r>
              <a:rPr lang="en-US" dirty="0"/>
              <a:t>P. Bergmann, S. Lowe, M. </a:t>
            </a:r>
            <a:r>
              <a:rPr lang="en-US" dirty="0" err="1"/>
              <a:t>Fauser</a:t>
            </a:r>
            <a:r>
              <a:rPr lang="en-US" dirty="0"/>
              <a:t>, D. </a:t>
            </a:r>
            <a:r>
              <a:rPr lang="en-US" dirty="0" err="1"/>
              <a:t>Sattlegger</a:t>
            </a:r>
            <a:r>
              <a:rPr lang="en-US" dirty="0"/>
              <a:t>, and C. Steger. «Improving Unsupervised Defect Segmentation by Applying Structural Similarity to Autoencoders»</a:t>
            </a:r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6DD66AE-A01D-F77B-7890-7922A4AF853C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5D3F599E-3B76-5E3A-3670-C4DB870A91D6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8B6E740-7074-8F0B-E5FA-9B6F2E1C4333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6CD32003-D52C-A257-33F2-60FA9ADBEC9B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AA1C3462-83C5-8729-1E18-5C67D7C12136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C6F48C04-8021-8ED9-CEC3-1AB709FA8CAC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7FB8A00-8E82-45CB-2AC5-1EDB651D4672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08A48768-E933-AD0C-0351-A935FF9D49DA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2DB7C5A5-E22A-B230-824A-7127A6E89E3A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7BEA3486-C039-C91E-8B13-23A7BF8F1463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6D4AD2BB-68B3-B6C6-B7F7-3781BED88A53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961B3C6D-7A3B-0835-BF8C-76AF7FB2D30E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908B340C-CD67-A9B4-23F3-3C762A7CA6A6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01533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C5EF5-337F-45F0-BD6F-4FE06F0D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1233;p188">
            <a:extLst>
              <a:ext uri="{FF2B5EF4-FFF2-40B4-BE49-F238E27FC236}">
                <a16:creationId xmlns:a16="http://schemas.microsoft.com/office/drawing/2014/main" id="{C82A9163-D382-C0DF-14DE-673BEB9EDD44}"/>
              </a:ext>
            </a:extLst>
          </p:cNvPr>
          <p:cNvCxnSpPr>
            <a:cxnSpLocks/>
          </p:cNvCxnSpPr>
          <p:nvPr/>
        </p:nvCxnSpPr>
        <p:spPr>
          <a:xfrm>
            <a:off x="788503" y="2662478"/>
            <a:ext cx="0" cy="27736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3" name="Immagine 12" descr="Immagine che contiene specchio, muro, luce, interno&#10;&#10;Descrizione generata automaticamente">
            <a:extLst>
              <a:ext uri="{FF2B5EF4-FFF2-40B4-BE49-F238E27FC236}">
                <a16:creationId xmlns:a16="http://schemas.microsoft.com/office/drawing/2014/main" id="{DD1161FB-F9A9-8E0F-423E-B20A0B547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574" y="1556858"/>
            <a:ext cx="5129426" cy="5301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A0FD681-FBB0-1854-CC07-D757FD845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Working Conditions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D2E0FFD-4177-0F69-7113-4CD027D6A0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Image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acquired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in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Gefit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- Alessandria</a:t>
            </a:r>
          </a:p>
        </p:txBody>
      </p:sp>
      <p:sp>
        <p:nvSpPr>
          <p:cNvPr id="24" name="Google Shape;1343;p197" descr="1">
            <a:extLst>
              <a:ext uri="{FF2B5EF4-FFF2-40B4-BE49-F238E27FC236}">
                <a16:creationId xmlns:a16="http://schemas.microsoft.com/office/drawing/2014/main" id="{62549630-3357-457F-CEB4-2526B3F341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6878" y="2978716"/>
            <a:ext cx="6010696" cy="2457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2000" b="0" dirty="0">
                <a:latin typeface="Univers Condensed" panose="020B0506020202050204" pitchFamily="34" charset="0"/>
              </a:rPr>
              <a:t>Workbench enclosed on three sides and top.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it-IT" sz="2000" dirty="0">
              <a:latin typeface="Univers Condensed" panose="020B050602020205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it-IT" sz="2000" b="0" dirty="0" err="1">
                <a:latin typeface="Univers Condensed" panose="020B0506020202050204" pitchFamily="34" charset="0"/>
              </a:rPr>
              <a:t>External</a:t>
            </a:r>
            <a:r>
              <a:rPr lang="it-IT" sz="2000" b="0" dirty="0">
                <a:latin typeface="Univers Condensed" panose="020B0506020202050204" pitchFamily="34" charset="0"/>
              </a:rPr>
              <a:t> light </a:t>
            </a:r>
            <a:r>
              <a:rPr lang="it-IT" sz="2000" b="0" dirty="0" err="1">
                <a:latin typeface="Univers Condensed" panose="020B0506020202050204" pitchFamily="34" charset="0"/>
              </a:rPr>
              <a:t>variability</a:t>
            </a:r>
            <a:r>
              <a:rPr lang="it-IT" sz="2000" b="0" dirty="0">
                <a:latin typeface="Univers Condensed" panose="020B050602020205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it-IT" sz="2400" b="0" dirty="0">
              <a:latin typeface="Univers Condensed" panose="020B050602020205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it-IT" sz="2000" b="0" dirty="0" err="1">
                <a:latin typeface="Univers Condensed" panose="020B0506020202050204" pitchFamily="34" charset="0"/>
              </a:rPr>
              <a:t>Internal</a:t>
            </a:r>
            <a:r>
              <a:rPr lang="it-IT" sz="2000" b="0" dirty="0">
                <a:latin typeface="Univers Condensed" panose="020B0506020202050204" pitchFamily="34" charset="0"/>
              </a:rPr>
              <a:t> </a:t>
            </a:r>
            <a:r>
              <a:rPr lang="it-IT" sz="2000" b="0" dirty="0" err="1">
                <a:latin typeface="Univers Condensed" panose="020B0506020202050204" pitchFamily="34" charset="0"/>
              </a:rPr>
              <a:t>adjustable</a:t>
            </a:r>
            <a:r>
              <a:rPr lang="it-IT" sz="2000" b="0" dirty="0">
                <a:latin typeface="Univers Condensed" panose="020B0506020202050204" pitchFamily="34" charset="0"/>
              </a:rPr>
              <a:t> LED lighting.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it" sz="2400" dirty="0">
              <a:latin typeface="Univers Condensed" panose="020B050602020205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2000" b="0" dirty="0">
                <a:latin typeface="Univers Condensed" panose="020B0506020202050204" pitchFamily="34" charset="0"/>
              </a:rPr>
              <a:t>Variations in positioning and lighting over time.</a:t>
            </a:r>
          </a:p>
        </p:txBody>
      </p:sp>
      <p:sp>
        <p:nvSpPr>
          <p:cNvPr id="25" name="Google Shape;1234;p188">
            <a:extLst>
              <a:ext uri="{FF2B5EF4-FFF2-40B4-BE49-F238E27FC236}">
                <a16:creationId xmlns:a16="http://schemas.microsoft.com/office/drawing/2014/main" id="{5273B784-AA64-0B45-DFFB-654A3D89B5D6}"/>
              </a:ext>
            </a:extLst>
          </p:cNvPr>
          <p:cNvSpPr/>
          <p:nvPr/>
        </p:nvSpPr>
        <p:spPr>
          <a:xfrm>
            <a:off x="728869" y="3135356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26" name="Google Shape;1234;p188">
            <a:extLst>
              <a:ext uri="{FF2B5EF4-FFF2-40B4-BE49-F238E27FC236}">
                <a16:creationId xmlns:a16="http://schemas.microsoft.com/office/drawing/2014/main" id="{89B6839D-7918-FE60-C4C0-94F553BC08DF}"/>
              </a:ext>
            </a:extLst>
          </p:cNvPr>
          <p:cNvSpPr/>
          <p:nvPr/>
        </p:nvSpPr>
        <p:spPr>
          <a:xfrm>
            <a:off x="722245" y="3705195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27" name="Google Shape;1234;p188">
            <a:extLst>
              <a:ext uri="{FF2B5EF4-FFF2-40B4-BE49-F238E27FC236}">
                <a16:creationId xmlns:a16="http://schemas.microsoft.com/office/drawing/2014/main" id="{E30B425D-79F1-B1A8-DF93-DB1C97A50A9A}"/>
              </a:ext>
            </a:extLst>
          </p:cNvPr>
          <p:cNvSpPr/>
          <p:nvPr/>
        </p:nvSpPr>
        <p:spPr>
          <a:xfrm>
            <a:off x="722244" y="4301546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28" name="Google Shape;1234;p188">
            <a:extLst>
              <a:ext uri="{FF2B5EF4-FFF2-40B4-BE49-F238E27FC236}">
                <a16:creationId xmlns:a16="http://schemas.microsoft.com/office/drawing/2014/main" id="{C1ABF9F7-3EB6-E7DA-681D-445E34CA7B50}"/>
              </a:ext>
            </a:extLst>
          </p:cNvPr>
          <p:cNvSpPr/>
          <p:nvPr/>
        </p:nvSpPr>
        <p:spPr>
          <a:xfrm>
            <a:off x="722245" y="4897892"/>
            <a:ext cx="135000" cy="1353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7627C48F-6E45-6130-D1AD-DDA396B3F0F8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3D38800B-3A64-1282-C68D-B030D43D4F64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BFD5AE43-2060-5BB7-169B-E1C5CE9A3FC4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238F26AC-4F76-FA32-A403-7D6856CB5C2D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17E5DD1C-EF70-2877-31C5-678BAA27EC1B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FB4DF06-7B2E-5EE8-511A-E579384BCCCE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91E787E-F694-08EF-9D8C-5F9534806983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0C272F8D-E64A-8C8E-89FA-8F27D8B3557D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F1A9B57-C35B-DB5B-F37C-33D268647BBF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BD71764C-1EAA-1394-5DD6-E170CD7D94FA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D9DDF257-E387-6AC4-5BAE-F9C1EE803729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CB8DA32-96E1-0C3A-DA27-A2E2A1AF13F4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1EF686D0-AE57-39B1-4EBF-05F1E757618E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545649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99D7B-F840-DB98-C2CF-64226ABE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7C9DA473-34CF-2769-A1C5-3598F34C094E}"/>
              </a:ext>
            </a:extLst>
          </p:cNvPr>
          <p:cNvSpPr/>
          <p:nvPr/>
        </p:nvSpPr>
        <p:spPr>
          <a:xfrm>
            <a:off x="6619461" y="3867885"/>
            <a:ext cx="5059384" cy="2465523"/>
          </a:xfrm>
          <a:custGeom>
            <a:avLst/>
            <a:gdLst/>
            <a:ahLst/>
            <a:cxnLst/>
            <a:rect l="l" t="t" r="r" b="b"/>
            <a:pathLst>
              <a:path w="15392400" h="7191375">
                <a:moveTo>
                  <a:pt x="15392398" y="7191374"/>
                </a:moveTo>
                <a:lnTo>
                  <a:pt x="0" y="7191374"/>
                </a:lnTo>
                <a:lnTo>
                  <a:pt x="0" y="0"/>
                </a:lnTo>
                <a:lnTo>
                  <a:pt x="15392398" y="0"/>
                </a:lnTo>
                <a:lnTo>
                  <a:pt x="15392398" y="71913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E6D353-338D-DE47-03C9-52FC3179F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Data Preprocessing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F24B0CA-DAF4-EB44-2495-EED8D2310A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Images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acquired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in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Gefit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- Alessandria</a:t>
            </a:r>
          </a:p>
        </p:txBody>
      </p:sp>
      <p:pic>
        <p:nvPicPr>
          <p:cNvPr id="31" name="Immagine 30" descr="Immagine che contiene automobile, Ricambio auto&#10;&#10;Descrizione generata automaticamente">
            <a:extLst>
              <a:ext uri="{FF2B5EF4-FFF2-40B4-BE49-F238E27FC236}">
                <a16:creationId xmlns:a16="http://schemas.microsoft.com/office/drawing/2014/main" id="{1D48DF70-59EE-346C-4DCE-B9955828AF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856" t="25652" r="25671" b="64348"/>
          <a:stretch/>
        </p:blipFill>
        <p:spPr>
          <a:xfrm>
            <a:off x="524594" y="2476513"/>
            <a:ext cx="1877763" cy="753416"/>
          </a:xfrm>
          <a:prstGeom prst="rect">
            <a:avLst/>
          </a:prstGeom>
        </p:spPr>
      </p:pic>
      <p:pic>
        <p:nvPicPr>
          <p:cNvPr id="39" name="Immagine 38" descr="Immagine che contiene testo, schermata, grafica, Elementi grafici&#10;&#10;Descrizione generata automaticamente">
            <a:extLst>
              <a:ext uri="{FF2B5EF4-FFF2-40B4-BE49-F238E27FC236}">
                <a16:creationId xmlns:a16="http://schemas.microsoft.com/office/drawing/2014/main" id="{6C2DA9A5-C818-369E-E40E-8677751C5A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192" t="33928" r="5364" b="34134"/>
          <a:stretch/>
        </p:blipFill>
        <p:spPr>
          <a:xfrm>
            <a:off x="3672444" y="1892445"/>
            <a:ext cx="1877763" cy="184824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1EF5F5E4-F2B4-9F96-A15E-E92171644D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0411" t="38227" r="26110" b="52905"/>
          <a:stretch/>
        </p:blipFill>
        <p:spPr>
          <a:xfrm>
            <a:off x="524594" y="5145142"/>
            <a:ext cx="2015640" cy="553998"/>
          </a:xfrm>
          <a:prstGeom prst="rect">
            <a:avLst/>
          </a:prstGeom>
        </p:spPr>
      </p:pic>
      <p:pic>
        <p:nvPicPr>
          <p:cNvPr id="44" name="Immagine 43" descr="Immagine che contiene schermata, monocromatico, bianco e nero, grigio&#10;&#10;Descrizione generata automaticamente">
            <a:extLst>
              <a:ext uri="{FF2B5EF4-FFF2-40B4-BE49-F238E27FC236}">
                <a16:creationId xmlns:a16="http://schemas.microsoft.com/office/drawing/2014/main" id="{4AFE7A55-A551-D7B2-8813-30A5F33EE3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1" b="4400"/>
          <a:stretch/>
        </p:blipFill>
        <p:spPr>
          <a:xfrm>
            <a:off x="3672443" y="4572001"/>
            <a:ext cx="1877764" cy="1773470"/>
          </a:xfrm>
          <a:prstGeom prst="rect">
            <a:avLst/>
          </a:prstGeom>
        </p:spPr>
      </p:pic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24761ED4-5A3D-D75C-BB35-5372FF4F0515}"/>
              </a:ext>
            </a:extLst>
          </p:cNvPr>
          <p:cNvSpPr/>
          <p:nvPr/>
        </p:nvSpPr>
        <p:spPr>
          <a:xfrm>
            <a:off x="2779547" y="2733680"/>
            <a:ext cx="521473" cy="2390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a destra 45">
            <a:extLst>
              <a:ext uri="{FF2B5EF4-FFF2-40B4-BE49-F238E27FC236}">
                <a16:creationId xmlns:a16="http://schemas.microsoft.com/office/drawing/2014/main" id="{2D70B8A0-9832-7475-FAFE-1CC413C553A4}"/>
              </a:ext>
            </a:extLst>
          </p:cNvPr>
          <p:cNvSpPr/>
          <p:nvPr/>
        </p:nvSpPr>
        <p:spPr>
          <a:xfrm>
            <a:off x="2845504" y="5276971"/>
            <a:ext cx="521669" cy="2355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47" name="Tabella 46">
            <a:extLst>
              <a:ext uri="{FF2B5EF4-FFF2-40B4-BE49-F238E27FC236}">
                <a16:creationId xmlns:a16="http://schemas.microsoft.com/office/drawing/2014/main" id="{55C609C4-03CB-0F3C-5184-259BCF8FF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143744"/>
              </p:ext>
            </p:extLst>
          </p:nvPr>
        </p:nvGraphicFramePr>
        <p:xfrm>
          <a:off x="6618070" y="3883986"/>
          <a:ext cx="5059384" cy="2433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29692">
                  <a:extLst>
                    <a:ext uri="{9D8B030D-6E8A-4147-A177-3AD203B41FA5}">
                      <a16:colId xmlns:a16="http://schemas.microsoft.com/office/drawing/2014/main" val="4263242990"/>
                    </a:ext>
                  </a:extLst>
                </a:gridCol>
                <a:gridCol w="2529692">
                  <a:extLst>
                    <a:ext uri="{9D8B030D-6E8A-4147-A177-3AD203B41FA5}">
                      <a16:colId xmlns:a16="http://schemas.microsoft.com/office/drawing/2014/main" val="2141800944"/>
                    </a:ext>
                  </a:extLst>
                </a:gridCol>
              </a:tblGrid>
              <a:tr h="485787">
                <a:tc>
                  <a:txBody>
                    <a:bodyPr/>
                    <a:lstStyle/>
                    <a:p>
                      <a:pPr algn="ctr"/>
                      <a:r>
                        <a:rPr lang="it-IT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Data </a:t>
                      </a:r>
                      <a:r>
                        <a:rPr lang="it-IT" sz="1600" b="1" kern="120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Augmentation</a:t>
                      </a:r>
                      <a:r>
                        <a:rPr lang="it-IT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 </a:t>
                      </a:r>
                      <a:r>
                        <a:rPr lang="it-IT" sz="1600" b="1" kern="120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Transformation</a:t>
                      </a:r>
                      <a:endParaRPr lang="it-IT" sz="16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Training Dataset </a:t>
                      </a:r>
                      <a:r>
                        <a:rPr lang="it-IT" sz="1600" b="1" kern="120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Composition</a:t>
                      </a:r>
                      <a:endParaRPr lang="it-IT" sz="1600" b="1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5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6%</a:t>
                      </a:r>
                      <a:endParaRPr lang="it-IT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402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Translation</a:t>
                      </a:r>
                      <a:endParaRPr lang="it-IT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19%</a:t>
                      </a:r>
                      <a:endParaRPr lang="it-IT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353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Rotation</a:t>
                      </a:r>
                      <a:endParaRPr lang="it-IT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12%</a:t>
                      </a:r>
                      <a:endParaRPr lang="it-IT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651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Rototranslation</a:t>
                      </a:r>
                      <a:endParaRPr lang="it-IT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13%</a:t>
                      </a:r>
                      <a:endParaRPr lang="it-IT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45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Contrast</a:t>
                      </a:r>
                      <a:r>
                        <a:rPr lang="it-IT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 &amp; </a:t>
                      </a:r>
                      <a:r>
                        <a:rPr lang="it-IT" sz="1600" b="0" kern="1200" cap="none" spc="0" dirty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Brightness</a:t>
                      </a:r>
                      <a:endParaRPr lang="it-IT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kern="120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Univers Condensed" panose="020B0506020202050204" pitchFamily="34" charset="0"/>
                        </a:rPr>
                        <a:t>50%</a:t>
                      </a:r>
                      <a:endParaRPr lang="it-IT" sz="16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Univers Condensed" panose="020B050602020205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113972"/>
                  </a:ext>
                </a:extLst>
              </a:tr>
            </a:tbl>
          </a:graphicData>
        </a:graphic>
      </p:graphicFrame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544E8EC7-D752-2D7D-B0BE-BEDFECD87980}"/>
              </a:ext>
            </a:extLst>
          </p:cNvPr>
          <p:cNvSpPr txBox="1"/>
          <p:nvPr/>
        </p:nvSpPr>
        <p:spPr>
          <a:xfrm>
            <a:off x="6278712" y="1892445"/>
            <a:ext cx="538869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37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Univers Condensed" panose="020B0506020202050204" pitchFamily="34" charset="0"/>
              </a:rPr>
              <a:t>Each brake caliper was photographed 15 times under variable illumination.</a:t>
            </a: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</a:pPr>
            <a:endParaRPr lang="en-US" sz="700" dirty="0">
              <a:latin typeface="Univers Condensed" panose="020B0506020202050204" pitchFamily="34" charset="0"/>
            </a:endParaRPr>
          </a:p>
          <a:p>
            <a:pPr marL="3937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dirty="0">
                <a:latin typeface="Univers Condensed" panose="020B0506020202050204" pitchFamily="34" charset="0"/>
              </a:rPr>
              <a:t>Transformations on each acquired image:</a:t>
            </a: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</a:pPr>
            <a:endParaRPr lang="en-US" sz="300" dirty="0">
              <a:latin typeface="Univers Condensed" panose="020B0506020202050204" pitchFamily="34" charset="0"/>
            </a:endParaRPr>
          </a:p>
          <a:p>
            <a:pPr marL="850900" lvl="1" indent="-285750">
              <a:buClr>
                <a:schemeClr val="accent1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</a:pPr>
            <a:r>
              <a:rPr lang="it" b="0" dirty="0">
                <a:latin typeface="Univers Condensed" panose="020B0506020202050204" pitchFamily="34" charset="0"/>
              </a:rPr>
              <a:t>Grayscale conversion</a:t>
            </a:r>
          </a:p>
          <a:p>
            <a:pPr marL="850900" lvl="1" indent="-285750">
              <a:buClr>
                <a:schemeClr val="accent1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</a:pPr>
            <a:r>
              <a:rPr lang="it" dirty="0">
                <a:latin typeface="Univers Condensed" panose="020B0506020202050204" pitchFamily="34" charset="0"/>
              </a:rPr>
              <a:t>Blurring</a:t>
            </a:r>
          </a:p>
          <a:p>
            <a:pPr marL="850900" lvl="1" indent="-285750">
              <a:buClr>
                <a:schemeClr val="accent1">
                  <a:lumMod val="75000"/>
                </a:schemeClr>
              </a:buClr>
              <a:buSzPct val="80000"/>
              <a:buFont typeface="Courier New" panose="02070309020205020404" pitchFamily="49" charset="0"/>
              <a:buChar char="o"/>
            </a:pPr>
            <a:r>
              <a:rPr lang="it" b="0" dirty="0">
                <a:latin typeface="Univers Condensed" panose="020B0506020202050204" pitchFamily="34" charset="0"/>
              </a:rPr>
              <a:t>Cropping &amp; Padding</a:t>
            </a:r>
          </a:p>
          <a:p>
            <a:pPr marL="39370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</a:pPr>
            <a:endParaRPr lang="en-US" dirty="0">
              <a:latin typeface="Univers Condensed" panose="020B050602020205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67C220-ED88-8C27-F68E-923E362BC00D}"/>
              </a:ext>
            </a:extLst>
          </p:cNvPr>
          <p:cNvSpPr txBox="1"/>
          <p:nvPr/>
        </p:nvSpPr>
        <p:spPr>
          <a:xfrm>
            <a:off x="440326" y="3229929"/>
            <a:ext cx="204629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Logo image patch</a:t>
            </a:r>
          </a:p>
          <a:p>
            <a:pPr algn="ctr"/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taken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 from an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original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 image</a:t>
            </a:r>
          </a:p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of the training dataset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8B019E-C01F-C322-761A-E292F84CFF99}"/>
              </a:ext>
            </a:extLst>
          </p:cNvPr>
          <p:cNvSpPr txBox="1"/>
          <p:nvPr/>
        </p:nvSpPr>
        <p:spPr>
          <a:xfrm>
            <a:off x="3593943" y="3730746"/>
            <a:ext cx="204629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Example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 of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augmented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 patch</a:t>
            </a:r>
          </a:p>
          <a:p>
            <a:pPr algn="ctr"/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with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rototranslation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 and</a:t>
            </a:r>
          </a:p>
          <a:p>
            <a:pPr algn="ctr"/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contrast</a:t>
            </a:r>
            <a:r>
              <a:rPr lang="it-IT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 + </a:t>
            </a:r>
            <a:r>
              <a:rPr lang="it-IT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Univers Condensed" panose="020B0506020202050204" pitchFamily="34" charset="0"/>
              </a:rPr>
              <a:t>brighntess</a:t>
            </a:r>
            <a:endParaRPr lang="it-IT" sz="1100" dirty="0">
              <a:solidFill>
                <a:schemeClr val="tx1">
                  <a:lumMod val="50000"/>
                  <a:lumOff val="50000"/>
                </a:schemeClr>
              </a:solidFill>
              <a:latin typeface="Univers Condensed" panose="020B050602020205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9FD8BD-3D21-9B44-2ED4-E5A0226F482A}"/>
              </a:ext>
            </a:extLst>
          </p:cNvPr>
          <p:cNvSpPr txBox="1"/>
          <p:nvPr/>
        </p:nvSpPr>
        <p:spPr>
          <a:xfrm>
            <a:off x="509265" y="5699140"/>
            <a:ext cx="204629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Image patch of a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nonlinear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 area</a:t>
            </a:r>
          </a:p>
          <a:p>
            <a:pPr algn="ctr"/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taken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 from an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original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 image</a:t>
            </a:r>
          </a:p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of the training dataset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FB3B68-EE5F-12D8-461B-A91CC60D8702}"/>
              </a:ext>
            </a:extLst>
          </p:cNvPr>
          <p:cNvSpPr txBox="1"/>
          <p:nvPr/>
        </p:nvSpPr>
        <p:spPr>
          <a:xfrm>
            <a:off x="3574773" y="6333408"/>
            <a:ext cx="20462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Example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 of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augmented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 patch</a:t>
            </a:r>
          </a:p>
          <a:p>
            <a:pPr algn="ctr"/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with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contrast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 + </a:t>
            </a:r>
            <a:r>
              <a:rPr lang="it-IT" sz="1100" dirty="0" err="1">
                <a:solidFill>
                  <a:schemeClr val="bg1">
                    <a:lumMod val="50000"/>
                  </a:schemeClr>
                </a:solidFill>
                <a:latin typeface="Univers Condensed" panose="020B0506020202050204" pitchFamily="34" charset="0"/>
              </a:rPr>
              <a:t>brighntess</a:t>
            </a:r>
            <a:endParaRPr lang="it-IT" sz="1100" dirty="0">
              <a:solidFill>
                <a:schemeClr val="bg1">
                  <a:lumMod val="50000"/>
                </a:schemeClr>
              </a:solidFill>
              <a:latin typeface="Univers Condensed" panose="020B0506020202050204" pitchFamily="34" charset="0"/>
            </a:endParaRP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4D727BE-FBFC-3889-3459-8E1C9FF95353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F3E0DA1-059B-6048-DC30-227CEE1DAEB4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B7D3F31-AA46-8D6D-1EDC-9001F72BCBB5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F8CA730F-FA1A-58FB-F738-ADF839914B65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BBC408CD-8A01-502C-6E48-50A671EE5C77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1377C6B5-3459-6D15-BB5F-FEE1917F0728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911CC638-9177-01F4-0288-DF08899E4FC1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30269FAE-B560-D3E2-6F76-25868A6E39F2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DA87B650-2614-8645-D819-DD9CB261FEB6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CF59F7F8-98EA-ED30-EC67-F0B8E474AC2C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CC7E35A7-D337-9796-02F3-ADCBFD7AC6A1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8C046323-A2DA-5E23-4A06-EE23DF24DC37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5E2DDF3D-38E4-4A9C-04B9-91E4AAB62954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0508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73084-57AD-6FF6-2242-A2907587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DE30D9-9A42-6FFB-41CA-2B4D53F2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Image Alignment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6429C3B-0458-AE4A-F905-DB8E5E0AD4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0086" y="6572744"/>
            <a:ext cx="5973170" cy="203081"/>
          </a:xfrm>
        </p:spPr>
        <p:txBody>
          <a:bodyPr/>
          <a:lstStyle/>
          <a:p>
            <a:pPr algn="l"/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Image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returned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by </a:t>
            </a:r>
            <a:r>
              <a:rPr lang="it-IT" b="0" dirty="0">
                <a:solidFill>
                  <a:schemeClr val="bg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cv2.drawMatches</a:t>
            </a:r>
            <a:r>
              <a:rPr lang="it-IT" b="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lang="it-IT" b="0" dirty="0" err="1">
                <a:solidFill>
                  <a:schemeClr val="bg2">
                    <a:lumMod val="75000"/>
                  </a:schemeClr>
                </a:solidFill>
                <a:effectLst/>
                <a:latin typeface="+mn-lt"/>
              </a:rPr>
              <a:t>OpenCV</a:t>
            </a:r>
            <a:r>
              <a:rPr lang="it-IT" b="0" dirty="0">
                <a:solidFill>
                  <a:schemeClr val="bg2">
                    <a:lumMod val="75000"/>
                  </a:schemeClr>
                </a:solidFill>
                <a:effectLst/>
                <a:latin typeface="+mn-lt"/>
              </a:rPr>
              <a:t>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function</a:t>
            </a:r>
            <a:endParaRPr lang="it-IT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Figure 2 from An Improved ORB Algorithm of Extracting and Matching Features  | Semantic Scholar">
            <a:extLst>
              <a:ext uri="{FF2B5EF4-FFF2-40B4-BE49-F238E27FC236}">
                <a16:creationId xmlns:a16="http://schemas.microsoft.com/office/drawing/2014/main" id="{AD9D0C32-E737-189D-A378-7DCEC352E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18" b="36465"/>
          <a:stretch/>
        </p:blipFill>
        <p:spPr bwMode="auto">
          <a:xfrm>
            <a:off x="8706024" y="2162147"/>
            <a:ext cx="2610670" cy="2727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7167AC9-8968-D2EA-4C99-2936EDF2C93E}"/>
              </a:ext>
            </a:extLst>
          </p:cNvPr>
          <p:cNvSpPr txBox="1"/>
          <p:nvPr/>
        </p:nvSpPr>
        <p:spPr>
          <a:xfrm>
            <a:off x="609598" y="4077525"/>
            <a:ext cx="2876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b="1" dirty="0">
                <a:latin typeface="Univers Condensed" panose="020B0506020202050204" pitchFamily="34" charset="0"/>
              </a:rPr>
              <a:t>Brute-Force Matcher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AD3F680-889D-5687-2081-23FD0119CB86}"/>
              </a:ext>
            </a:extLst>
          </p:cNvPr>
          <p:cNvSpPr txBox="1">
            <a:spLocks/>
          </p:cNvSpPr>
          <p:nvPr/>
        </p:nvSpPr>
        <p:spPr>
          <a:xfrm>
            <a:off x="2574173" y="2610037"/>
            <a:ext cx="4826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r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2000" b="1" dirty="0">
                <a:latin typeface="Univers Condensed" panose="020B0506020202050204" pitchFamily="34" charset="0"/>
              </a:rPr>
              <a:t>ORB algorithm </a:t>
            </a:r>
            <a:r>
              <a:rPr lang="en-US" sz="1600" dirty="0">
                <a:latin typeface="Univers Condensed" panose="020B0506020202050204" pitchFamily="34" charset="0"/>
              </a:rPr>
              <a:t>(Oriented FAST and Rotated BRIEF)</a:t>
            </a:r>
            <a:endParaRPr lang="en-US" sz="2000" dirty="0">
              <a:latin typeface="Univers Condensed" panose="020B05060202020502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80A6F97-7046-75CD-FC71-04AB56886303}"/>
              </a:ext>
            </a:extLst>
          </p:cNvPr>
          <p:cNvSpPr txBox="1">
            <a:spLocks/>
          </p:cNvSpPr>
          <p:nvPr/>
        </p:nvSpPr>
        <p:spPr>
          <a:xfrm>
            <a:off x="2733262" y="2949834"/>
            <a:ext cx="53900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600" dirty="0">
                <a:latin typeface="Univers Condensed" panose="020B0506020202050204" pitchFamily="34" charset="0"/>
              </a:rPr>
              <a:t>Rotates the BRIEF (Binary Robust Independent Elementary Features) according to the orientation of </a:t>
            </a:r>
            <a:r>
              <a:rPr lang="en-US" sz="1600" dirty="0" err="1">
                <a:latin typeface="Univers Condensed" panose="020B0506020202050204" pitchFamily="34" charset="0"/>
              </a:rPr>
              <a:t>keypoints</a:t>
            </a:r>
            <a:r>
              <a:rPr lang="en-US" sz="1600" dirty="0">
                <a:latin typeface="Univers Condensed" panose="020B0506020202050204" pitchFamily="34" charset="0"/>
              </a:rPr>
              <a:t>, depending on how the levels of intensity change around the </a:t>
            </a:r>
            <a:r>
              <a:rPr lang="en-US" sz="1600" dirty="0" err="1">
                <a:latin typeface="Univers Condensed" panose="020B0506020202050204" pitchFamily="34" charset="0"/>
              </a:rPr>
              <a:t>keypoint</a:t>
            </a:r>
            <a:r>
              <a:rPr lang="en-US" sz="1600" dirty="0">
                <a:latin typeface="Univers Condensed" panose="020B0506020202050204" pitchFamily="34" charset="0"/>
              </a:rPr>
              <a:t>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3C8FCBE-542D-9F85-105E-B4558F8EFACF}"/>
              </a:ext>
            </a:extLst>
          </p:cNvPr>
          <p:cNvSpPr txBox="1"/>
          <p:nvPr/>
        </p:nvSpPr>
        <p:spPr>
          <a:xfrm>
            <a:off x="609598" y="4412069"/>
            <a:ext cx="5973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lvl="0" algn="just" rtl="0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sz="1600" dirty="0">
                <a:latin typeface="Univers Condensed" panose="020B0506020202050204" pitchFamily="34" charset="0"/>
              </a:rPr>
              <a:t>Takes each descriptor of the template image and matches to all the descriptors of the new image.</a:t>
            </a:r>
          </a:p>
        </p:txBody>
      </p:sp>
      <p:pic>
        <p:nvPicPr>
          <p:cNvPr id="28" name="Immagine 27" descr="Immagine che contiene moda&#10;&#10;Descrizione generata automaticamente con attendibilità bassa">
            <a:extLst>
              <a:ext uri="{FF2B5EF4-FFF2-40B4-BE49-F238E27FC236}">
                <a16:creationId xmlns:a16="http://schemas.microsoft.com/office/drawing/2014/main" id="{549F033B-BBF9-C02E-BDD2-DCE11E39DA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r="10419" b="22025"/>
          <a:stretch/>
        </p:blipFill>
        <p:spPr>
          <a:xfrm>
            <a:off x="530086" y="5103620"/>
            <a:ext cx="8851103" cy="1249722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4803F19-0329-DBBB-EBAA-BD8735B35E70}"/>
              </a:ext>
            </a:extLst>
          </p:cNvPr>
          <p:cNvSpPr txBox="1">
            <a:spLocks/>
          </p:cNvSpPr>
          <p:nvPr/>
        </p:nvSpPr>
        <p:spPr>
          <a:xfrm>
            <a:off x="609598" y="1861909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algn="just">
              <a:buClr>
                <a:schemeClr val="accent1">
                  <a:lumMod val="60000"/>
                  <a:lumOff val="40000"/>
                </a:schemeClr>
              </a:buClr>
              <a:buSzPct val="80000"/>
            </a:pPr>
            <a:r>
              <a:rPr lang="en-US" dirty="0">
                <a:latin typeface="Univers Condensed" panose="020B0506020202050204" pitchFamily="34" charset="0"/>
              </a:rPr>
              <a:t>Based on translation, rotation, and uniform scaling.</a:t>
            </a:r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9A703C59-BB01-5CAE-8005-FB1F3AE20F52}"/>
              </a:ext>
            </a:extLst>
          </p:cNvPr>
          <p:cNvSpPr txBox="1">
            <a:spLocks/>
          </p:cNvSpPr>
          <p:nvPr/>
        </p:nvSpPr>
        <p:spPr>
          <a:xfrm>
            <a:off x="5604337" y="1695195"/>
            <a:ext cx="5973170" cy="203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Image </a:t>
            </a:r>
            <a:r>
              <a:rPr lang="it-IT" dirty="0" err="1">
                <a:solidFill>
                  <a:schemeClr val="bg2">
                    <a:lumMod val="75000"/>
                  </a:schemeClr>
                </a:solidFill>
              </a:rPr>
              <a:t>taken</a:t>
            </a:r>
            <a:r>
              <a:rPr lang="it-IT" dirty="0">
                <a:solidFill>
                  <a:schemeClr val="bg2">
                    <a:lumMod val="75000"/>
                  </a:schemeClr>
                </a:solidFill>
              </a:rPr>
              <a:t> from </a:t>
            </a:r>
            <a:r>
              <a:rPr lang="it-IT" dirty="0"/>
              <a:t>Wan Zaki et al. </a:t>
            </a:r>
            <a:r>
              <a:rPr lang="en-US" dirty="0"/>
              <a:t> «Moving object detection using </a:t>
            </a:r>
            <a:r>
              <a:rPr lang="en-US" dirty="0" err="1"/>
              <a:t>keypoints</a:t>
            </a:r>
            <a:r>
              <a:rPr lang="en-US" dirty="0"/>
              <a:t> reference model»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A5287F5A-5F2B-FE76-33E7-9D187231AD9A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B8F8159F-14C6-2D73-267C-32DCEAAB8AF8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A0958E4A-BA77-F35E-D0FF-AAE2786A170A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4B375A9A-D2C7-7916-6E2E-30E19581E5B8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FD3C363C-574A-BBD2-3841-A19A5F4DC7CF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84CFDA63-CB45-6F46-2BCE-EA57BB75033D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1349B7D0-0261-5D17-2977-F3D1F369C0E6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3F2D628-B735-FCA1-A0F6-3048CAC60922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9880B98A-3F6B-B8D3-9204-155B43313CBC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E62C06A4-AB75-BE6B-AB35-2C84AD9812A5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A81A6F1-0140-45C5-1F9B-99661D4EDA26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13DA5926-1D4B-E34B-09AA-308D562C9B00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5BA2C19D-1C0B-9D97-E26B-E874EE9A359B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9458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52502-554A-3206-906F-2B4F2CFD9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BB71FD-98A5-17AB-AF1D-17BA1751F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6" y="262692"/>
            <a:ext cx="6089375" cy="1230485"/>
          </a:xfrm>
        </p:spPr>
        <p:txBody>
          <a:bodyPr>
            <a:noAutofit/>
          </a:bodyPr>
          <a:lstStyle/>
          <a:p>
            <a:r>
              <a:rPr lang="en-US" b="1" dirty="0">
                <a:latin typeface="Univers Condensed" panose="020B0506020202050204" pitchFamily="34" charset="0"/>
              </a:rPr>
              <a:t>Structural Similarity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5BFCA2B-AAC4-9DC0-B551-26E86953C95F}"/>
                  </a:ext>
                </a:extLst>
              </p:cNvPr>
              <p:cNvSpPr txBox="1"/>
              <p:nvPr/>
            </p:nvSpPr>
            <p:spPr>
              <a:xfrm>
                <a:off x="2049705" y="2565564"/>
                <a:ext cx="8092590" cy="621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𝑺𝑺𝑰𝑴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(2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5BFCA2B-AAC4-9DC0-B551-26E86953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05" y="2565564"/>
                <a:ext cx="8092590" cy="621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>
            <a:extLst>
              <a:ext uri="{FF2B5EF4-FFF2-40B4-BE49-F238E27FC236}">
                <a16:creationId xmlns:a16="http://schemas.microsoft.com/office/drawing/2014/main" id="{1DCEC9B9-168B-3A58-BB3E-72F177654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8747" y="4806349"/>
            <a:ext cx="2168345" cy="136129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3E0FC6D-DA17-5395-5CD4-F3C9FF323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6933" y="4802595"/>
            <a:ext cx="2168345" cy="136129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E91DDEA-0034-89BD-E654-3AFB54939F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9234" y="1931577"/>
                <a:ext cx="107934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7950" algn="just">
                  <a:buClr>
                    <a:schemeClr val="accent1">
                      <a:lumMod val="60000"/>
                      <a:lumOff val="40000"/>
                    </a:schemeClr>
                  </a:buClr>
                  <a:buSzPct val="80000"/>
                </a:pPr>
                <a:r>
                  <a:rPr lang="en-US" dirty="0">
                    <a:latin typeface="Univers Condensed" panose="020B0506020202050204" pitchFamily="34" charset="0"/>
                  </a:rPr>
                  <a:t>SSIM defines a distance measure between the original image patch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>
                    <a:latin typeface="Univers Condensed" panose="020B0506020202050204" pitchFamily="34" charset="0"/>
                  </a:rPr>
                  <a:t> and its reconstruction </a:t>
                </a:r>
                <a14:m>
                  <m:oMath xmlns:m="http://schemas.openxmlformats.org/officeDocument/2006/math">
                    <m:r>
                      <a:rPr lang="it-IT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>
                    <a:latin typeface="Univers Condensed" panose="020B050602020205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1E91DDEA-0034-89BD-E654-3AFB54939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34" y="1931577"/>
                <a:ext cx="10793445" cy="369332"/>
              </a:xfrm>
              <a:prstGeom prst="rect">
                <a:avLst/>
              </a:prstGeom>
              <a:blipFill>
                <a:blip r:embed="rId8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uppo 34">
            <a:extLst>
              <a:ext uri="{FF2B5EF4-FFF2-40B4-BE49-F238E27FC236}">
                <a16:creationId xmlns:a16="http://schemas.microsoft.com/office/drawing/2014/main" id="{EF7FB20D-640F-8AC8-D645-126E93E2656D}"/>
              </a:ext>
            </a:extLst>
          </p:cNvPr>
          <p:cNvGrpSpPr/>
          <p:nvPr/>
        </p:nvGrpSpPr>
        <p:grpSpPr>
          <a:xfrm>
            <a:off x="548569" y="4174273"/>
            <a:ext cx="3368166" cy="546240"/>
            <a:chOff x="992658" y="4001603"/>
            <a:chExt cx="3368166" cy="546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A7AFD93E-66DC-E33B-E1B8-CD1F77F2D4BE}"/>
                    </a:ext>
                  </a:extLst>
                </p:cNvPr>
                <p:cNvSpPr txBox="1"/>
                <p:nvPr/>
              </p:nvSpPr>
              <p:spPr>
                <a:xfrm>
                  <a:off x="2372651" y="4001603"/>
                  <a:ext cx="1988173" cy="5462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d>
                          <m:dPr>
                            <m:ctrlP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it-IT" sz="2000" dirty="0"/>
                </a:p>
              </p:txBody>
            </p:sp>
          </mc:Choice>
          <mc:Fallback xmlns="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A7AFD93E-66DC-E33B-E1B8-CD1F77F2D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2651" y="4001603"/>
                  <a:ext cx="1988173" cy="546240"/>
                </a:xfrm>
                <a:prstGeom prst="rect">
                  <a:avLst/>
                </a:prstGeom>
                <a:blipFill>
                  <a:blip r:embed="rId9"/>
                  <a:stretch>
                    <a:fillRect b="-1124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1381217D-4E7F-EB91-18A4-D9DDA5207E11}"/>
                </a:ext>
              </a:extLst>
            </p:cNvPr>
            <p:cNvSpPr txBox="1"/>
            <p:nvPr/>
          </p:nvSpPr>
          <p:spPr>
            <a:xfrm>
              <a:off x="992658" y="4106069"/>
              <a:ext cx="12811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>
                  <a:latin typeface="Univers Condensed" panose="020B0506020202050204" pitchFamily="34" charset="0"/>
                </a:rPr>
                <a:t>Luminance:</a:t>
              </a:r>
              <a:endParaRPr lang="it-IT" sz="1600" b="1" dirty="0"/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F4B3EF61-98BC-B378-33CF-B602FB423344}"/>
              </a:ext>
            </a:extLst>
          </p:cNvPr>
          <p:cNvGrpSpPr/>
          <p:nvPr/>
        </p:nvGrpSpPr>
        <p:grpSpPr>
          <a:xfrm>
            <a:off x="529234" y="4935833"/>
            <a:ext cx="4117572" cy="638573"/>
            <a:chOff x="992658" y="4707073"/>
            <a:chExt cx="4117572" cy="638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39B5026E-7749-74A8-CF00-6528B87F5FDF}"/>
                    </a:ext>
                  </a:extLst>
                </p:cNvPr>
                <p:cNvSpPr txBox="1"/>
                <p:nvPr/>
              </p:nvSpPr>
              <p:spPr>
                <a:xfrm>
                  <a:off x="2334596" y="4707073"/>
                  <a:ext cx="2775634" cy="6385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  <m:d>
                          <m:dPr>
                            <m:ctrlP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39B5026E-7749-74A8-CF00-6528B87F5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96" y="4707073"/>
                  <a:ext cx="2775634" cy="63857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88E2D6E7-B23F-37DD-DE41-CEB168251B5D}"/>
                </a:ext>
              </a:extLst>
            </p:cNvPr>
            <p:cNvSpPr txBox="1"/>
            <p:nvPr/>
          </p:nvSpPr>
          <p:spPr>
            <a:xfrm>
              <a:off x="992658" y="4875933"/>
              <a:ext cx="128116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>
                  <a:latin typeface="Univers Condensed" panose="020B0506020202050204" pitchFamily="34" charset="0"/>
                </a:rPr>
                <a:t>Contrast:</a:t>
              </a:r>
              <a:endParaRPr lang="it-IT" dirty="0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325BD0E-4F1E-322A-E2E3-89339A8186E7}"/>
              </a:ext>
            </a:extLst>
          </p:cNvPr>
          <p:cNvGrpSpPr/>
          <p:nvPr/>
        </p:nvGrpSpPr>
        <p:grpSpPr>
          <a:xfrm>
            <a:off x="529234" y="5779678"/>
            <a:ext cx="3888853" cy="629788"/>
            <a:chOff x="992658" y="5478687"/>
            <a:chExt cx="3888853" cy="629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25576413-C0E2-C99B-262D-BA96DD78F964}"/>
                    </a:ext>
                  </a:extLst>
                </p:cNvPr>
                <p:cNvSpPr txBox="1"/>
                <p:nvPr/>
              </p:nvSpPr>
              <p:spPr>
                <a:xfrm>
                  <a:off x="2334596" y="5478687"/>
                  <a:ext cx="2546915" cy="6297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d>
                          <m:dPr>
                            <m:ctrlP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it-IT" sz="16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it-IT" sz="1600" dirty="0"/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25576413-C0E2-C99B-262D-BA96DD78F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4596" y="5478687"/>
                  <a:ext cx="2546915" cy="6297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C4F40E61-63F8-BCE8-FC6A-E1ADD5094265}"/>
                </a:ext>
              </a:extLst>
            </p:cNvPr>
            <p:cNvSpPr txBox="1"/>
            <p:nvPr/>
          </p:nvSpPr>
          <p:spPr>
            <a:xfrm>
              <a:off x="992658" y="5631060"/>
              <a:ext cx="128116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600" b="1" dirty="0">
                  <a:latin typeface="Univers Condensed" panose="020B0506020202050204" pitchFamily="34" charset="0"/>
                </a:rPr>
                <a:t>Structure:</a:t>
              </a:r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D8E2FCEE-35C2-4B7B-BD84-8AAA02C75B2B}"/>
                  </a:ext>
                </a:extLst>
              </p:cNvPr>
              <p:cNvSpPr txBox="1"/>
              <p:nvPr/>
            </p:nvSpPr>
            <p:spPr>
              <a:xfrm>
                <a:off x="992658" y="3214607"/>
                <a:ext cx="10330022" cy="9260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1600" dirty="0"/>
                  <a:t> </a:t>
                </a:r>
                <a:r>
                  <a:rPr lang="it-IT" sz="1600" dirty="0">
                    <a:latin typeface="Univers Condensed" panose="020B0506020202050204" pitchFamily="34" charset="0"/>
                  </a:rPr>
                  <a:t>: patches’ </a:t>
                </a:r>
                <a:r>
                  <a:rPr lang="it-IT" sz="1600" dirty="0" err="1">
                    <a:latin typeface="Univers Condensed" panose="020B0506020202050204" pitchFamily="34" charset="0"/>
                  </a:rPr>
                  <a:t>mean</a:t>
                </a:r>
                <a:r>
                  <a:rPr lang="it-IT" sz="1600" dirty="0">
                    <a:latin typeface="Univers Condensed" panose="020B0506020202050204" pitchFamily="34" charset="0"/>
                  </a:rPr>
                  <a:t> </a:t>
                </a:r>
                <a:r>
                  <a:rPr lang="it-IT" sz="1600" dirty="0" err="1">
                    <a:latin typeface="Univers Condensed" panose="020B0506020202050204" pitchFamily="34" charset="0"/>
                  </a:rPr>
                  <a:t>intensities</a:t>
                </a:r>
                <a:endParaRPr lang="it-IT" sz="1600" dirty="0">
                  <a:latin typeface="Univers Condensed" panose="020B050602020205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sz="1600" dirty="0"/>
                  <a:t> </a:t>
                </a:r>
                <a:r>
                  <a:rPr lang="it-IT" sz="1600" dirty="0">
                    <a:latin typeface="Univers Condensed" panose="020B0506020202050204" pitchFamily="34" charset="0"/>
                  </a:rPr>
                  <a:t>: patches’ </a:t>
                </a:r>
                <a:r>
                  <a:rPr lang="it-IT" sz="1600" dirty="0" err="1">
                    <a:latin typeface="Univers Condensed" panose="020B0506020202050204" pitchFamily="34" charset="0"/>
                  </a:rPr>
                  <a:t>variance</a:t>
                </a:r>
                <a:r>
                  <a:rPr lang="it-IT" sz="1600" dirty="0">
                    <a:latin typeface="Univers Condensed" panose="020B0506020202050204" pitchFamily="34" charset="0"/>
                  </a:rPr>
                  <a:t> </a:t>
                </a:r>
                <a:r>
                  <a:rPr lang="it-IT" sz="1600" dirty="0" err="1">
                    <a:latin typeface="Univers Condensed" panose="020B0506020202050204" pitchFamily="34" charset="0"/>
                  </a:rPr>
                  <a:t>intensities</a:t>
                </a:r>
                <a:endParaRPr lang="it-IT" sz="1600" dirty="0">
                  <a:latin typeface="Univers Condensed" panose="020B050602020205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1600" dirty="0"/>
                  <a:t> </a:t>
                </a:r>
                <a:r>
                  <a:rPr lang="it-IT" sz="1600" dirty="0">
                    <a:latin typeface="Univers Condensed" panose="020B0506020202050204" pitchFamily="34" charset="0"/>
                  </a:rPr>
                  <a:t>: patches’ </a:t>
                </a:r>
                <a:r>
                  <a:rPr lang="it-IT" sz="1600" dirty="0" err="1">
                    <a:latin typeface="Univers Condensed" panose="020B0506020202050204" pitchFamily="34" charset="0"/>
                  </a:rPr>
                  <a:t>covariance</a:t>
                </a:r>
                <a:endParaRPr lang="it-IT" sz="1600" dirty="0"/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D8E2FCEE-35C2-4B7B-BD84-8AAA02C75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58" y="3214607"/>
                <a:ext cx="10330022" cy="926087"/>
              </a:xfrm>
              <a:prstGeom prst="rect">
                <a:avLst/>
              </a:prstGeom>
              <a:blipFill>
                <a:blip r:embed="rId12"/>
                <a:stretch>
                  <a:fillRect l="-236" t="-1974" b="-19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Segnaposto testo 9">
            <a:extLst>
              <a:ext uri="{FF2B5EF4-FFF2-40B4-BE49-F238E27FC236}">
                <a16:creationId xmlns:a16="http://schemas.microsoft.com/office/drawing/2014/main" id="{42632FF1-80BF-9C29-C4D5-439B77625CDA}"/>
              </a:ext>
            </a:extLst>
          </p:cNvPr>
          <p:cNvSpPr txBox="1">
            <a:spLocks/>
          </p:cNvSpPr>
          <p:nvPr/>
        </p:nvSpPr>
        <p:spPr>
          <a:xfrm>
            <a:off x="529235" y="6542322"/>
            <a:ext cx="3243262" cy="182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>
                <a:solidFill>
                  <a:schemeClr val="bg2">
                    <a:lumMod val="75000"/>
                  </a:schemeClr>
                </a:solidFill>
              </a:rPr>
              <a:t>Images acquired in Gefit - Alessandria</a:t>
            </a:r>
            <a:endParaRPr lang="it-IT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D043CC6C-0D02-9ABF-1F33-4C4B5ABC5E7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0"/>
                    </a14:imgEffect>
                    <a14:imgEffect>
                      <a14:brightnessContrast bright="26000" contrast="15000"/>
                    </a14:imgEffect>
                  </a14:imgLayer>
                </a14:imgProps>
              </a:ext>
            </a:extLst>
          </a:blip>
          <a:srcRect t="-1" b="40097"/>
          <a:stretch/>
        </p:blipFill>
        <p:spPr>
          <a:xfrm>
            <a:off x="5850632" y="4101165"/>
            <a:ext cx="2656460" cy="610251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3" name="Immagine 2" descr="Immagine che contiene schermata, testo, bianco, Carattere&#10;&#10;Descrizione generata automaticamente">
            <a:extLst>
              <a:ext uri="{FF2B5EF4-FFF2-40B4-BE49-F238E27FC236}">
                <a16:creationId xmlns:a16="http://schemas.microsoft.com/office/drawing/2014/main" id="{49FBA59A-F83E-F33E-ECDA-3C50841F026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69" t="43914" r="6599" b="48618"/>
          <a:stretch/>
        </p:blipFill>
        <p:spPr>
          <a:xfrm>
            <a:off x="8666219" y="4101164"/>
            <a:ext cx="2656460" cy="610251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21">
                <a:extLst>
                  <a:ext uri="{FF2B5EF4-FFF2-40B4-BE49-F238E27FC236}">
                    <a16:creationId xmlns:a16="http://schemas.microsoft.com/office/drawing/2014/main" id="{8EA08CE0-13FE-4B2A-96B4-F764CB0C0DCB}"/>
                  </a:ext>
                </a:extLst>
              </p:cNvPr>
              <p:cNvSpPr txBox="1"/>
              <p:nvPr/>
            </p:nvSpPr>
            <p:spPr>
              <a:xfrm>
                <a:off x="6945841" y="3749242"/>
                <a:ext cx="477078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600" b="1" i="1" kern="12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𝒑</m:t>
                      </m:r>
                    </m:oMath>
                  </m:oMathPara>
                </a14:m>
                <a:endParaRPr lang="en-GB" sz="1400" dirty="0">
                  <a:solidFill>
                    <a:schemeClr val="bg1"/>
                  </a:solidFill>
                  <a:latin typeface="Univers Condensed" panose="020B0506020202050204" pitchFamily="34" charset="0"/>
                </a:endParaRPr>
              </a:p>
            </p:txBody>
          </p:sp>
        </mc:Choice>
        <mc:Fallback xmlns="">
          <p:sp>
            <p:nvSpPr>
              <p:cNvPr id="12" name="CasellaDiTesto 21">
                <a:extLst>
                  <a:ext uri="{FF2B5EF4-FFF2-40B4-BE49-F238E27FC236}">
                    <a16:creationId xmlns:a16="http://schemas.microsoft.com/office/drawing/2014/main" id="{8EA08CE0-13FE-4B2A-96B4-F764CB0C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841" y="3749242"/>
                <a:ext cx="477078" cy="338554"/>
              </a:xfrm>
              <a:prstGeom prst="rect">
                <a:avLst/>
              </a:prstGeom>
              <a:blipFill>
                <a:blip r:embed="rId1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21">
                <a:extLst>
                  <a:ext uri="{FF2B5EF4-FFF2-40B4-BE49-F238E27FC236}">
                    <a16:creationId xmlns:a16="http://schemas.microsoft.com/office/drawing/2014/main" id="{796D883E-3387-8EDC-FDD8-54E6370DBBD6}"/>
                  </a:ext>
                </a:extLst>
              </p:cNvPr>
              <p:cNvSpPr txBox="1"/>
              <p:nvPr/>
            </p:nvSpPr>
            <p:spPr>
              <a:xfrm>
                <a:off x="9804926" y="3742829"/>
                <a:ext cx="477078" cy="33855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GB" sz="1200" dirty="0">
                  <a:solidFill>
                    <a:schemeClr val="bg1"/>
                  </a:solidFill>
                  <a:latin typeface="Univers Condensed" panose="020B0506020202050204" pitchFamily="34" charset="0"/>
                </a:endParaRPr>
              </a:p>
            </p:txBody>
          </p:sp>
        </mc:Choice>
        <mc:Fallback xmlns="">
          <p:sp>
            <p:nvSpPr>
              <p:cNvPr id="13" name="CasellaDiTesto 21">
                <a:extLst>
                  <a:ext uri="{FF2B5EF4-FFF2-40B4-BE49-F238E27FC236}">
                    <a16:creationId xmlns:a16="http://schemas.microsoft.com/office/drawing/2014/main" id="{796D883E-3387-8EDC-FDD8-54E6370DB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926" y="3742829"/>
                <a:ext cx="477078" cy="338554"/>
              </a:xfrm>
              <a:prstGeom prst="rect">
                <a:avLst/>
              </a:prstGeom>
              <a:blipFill>
                <a:blip r:embed="rId1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po 3">
            <a:extLst>
              <a:ext uri="{FF2B5EF4-FFF2-40B4-BE49-F238E27FC236}">
                <a16:creationId xmlns:a16="http://schemas.microsoft.com/office/drawing/2014/main" id="{F7A59361-44AD-4E5D-760D-D2285B59A49E}"/>
              </a:ext>
            </a:extLst>
          </p:cNvPr>
          <p:cNvGrpSpPr/>
          <p:nvPr/>
        </p:nvGrpSpPr>
        <p:grpSpPr>
          <a:xfrm>
            <a:off x="715613" y="1538944"/>
            <a:ext cx="10575242" cy="45722"/>
            <a:chOff x="828261" y="1554481"/>
            <a:chExt cx="10575242" cy="4572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D1F70E51-5DC7-3C25-CDF3-19E56A70C166}"/>
                </a:ext>
              </a:extLst>
            </p:cNvPr>
            <p:cNvSpPr/>
            <p:nvPr/>
          </p:nvSpPr>
          <p:spPr>
            <a:xfrm>
              <a:off x="828261" y="1554484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8F1BC96A-7B92-E643-31E9-2122BFBFAA53}"/>
                </a:ext>
              </a:extLst>
            </p:cNvPr>
            <p:cNvSpPr/>
            <p:nvPr/>
          </p:nvSpPr>
          <p:spPr>
            <a:xfrm>
              <a:off x="170953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956945E0-C305-E46C-54EF-545AC6C294D0}"/>
                </a:ext>
              </a:extLst>
            </p:cNvPr>
            <p:cNvSpPr/>
            <p:nvPr/>
          </p:nvSpPr>
          <p:spPr>
            <a:xfrm>
              <a:off x="2590802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3089CD09-9905-533F-F421-D2646F7C34AC}"/>
                </a:ext>
              </a:extLst>
            </p:cNvPr>
            <p:cNvSpPr/>
            <p:nvPr/>
          </p:nvSpPr>
          <p:spPr>
            <a:xfrm>
              <a:off x="3472072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A41EA9A3-FE3D-F332-09FD-7C9DBF708F7C}"/>
                </a:ext>
              </a:extLst>
            </p:cNvPr>
            <p:cNvSpPr/>
            <p:nvPr/>
          </p:nvSpPr>
          <p:spPr>
            <a:xfrm>
              <a:off x="435334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7010E1D0-A411-33A1-7033-C2AB93E5FAA4}"/>
                </a:ext>
              </a:extLst>
            </p:cNvPr>
            <p:cNvSpPr/>
            <p:nvPr/>
          </p:nvSpPr>
          <p:spPr>
            <a:xfrm>
              <a:off x="5234612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1FEFD2BC-900D-BA68-2549-0DC5A561ECFF}"/>
                </a:ext>
              </a:extLst>
            </p:cNvPr>
            <p:cNvSpPr/>
            <p:nvPr/>
          </p:nvSpPr>
          <p:spPr>
            <a:xfrm>
              <a:off x="6115882" y="1554484"/>
              <a:ext cx="881270" cy="457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F89BBD33-1136-6451-13B1-F8BC539E797F}"/>
                </a:ext>
              </a:extLst>
            </p:cNvPr>
            <p:cNvSpPr/>
            <p:nvPr/>
          </p:nvSpPr>
          <p:spPr>
            <a:xfrm>
              <a:off x="699715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23">
              <a:extLst>
                <a:ext uri="{FF2B5EF4-FFF2-40B4-BE49-F238E27FC236}">
                  <a16:creationId xmlns:a16="http://schemas.microsoft.com/office/drawing/2014/main" id="{8EEFBCCA-022F-EBC9-35F1-3C79C192684A}"/>
                </a:ext>
              </a:extLst>
            </p:cNvPr>
            <p:cNvSpPr/>
            <p:nvPr/>
          </p:nvSpPr>
          <p:spPr>
            <a:xfrm>
              <a:off x="7878423" y="1554483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5CA6E123-222E-58B5-815C-00AE7B7E3611}"/>
                </a:ext>
              </a:extLst>
            </p:cNvPr>
            <p:cNvSpPr/>
            <p:nvPr/>
          </p:nvSpPr>
          <p:spPr>
            <a:xfrm>
              <a:off x="8759693" y="1554482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5DE82B1B-1866-BCE7-6624-9BF5C8691749}"/>
                </a:ext>
              </a:extLst>
            </p:cNvPr>
            <p:cNvSpPr/>
            <p:nvPr/>
          </p:nvSpPr>
          <p:spPr>
            <a:xfrm>
              <a:off x="964096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10AE865D-6500-8E89-35F2-C17B82F3AE0B}"/>
                </a:ext>
              </a:extLst>
            </p:cNvPr>
            <p:cNvSpPr/>
            <p:nvPr/>
          </p:nvSpPr>
          <p:spPr>
            <a:xfrm>
              <a:off x="10522233" y="1554481"/>
              <a:ext cx="881270" cy="45719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98848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ACB1A3-824B-4513-B85A-378E3C79EF61}">
  <we:reference id="wa200005566" version="3.0.0.2" store="it-IT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55725CFF937040894F497962944123" ma:contentTypeVersion="9" ma:contentTypeDescription="Create a new document." ma:contentTypeScope="" ma:versionID="1c6a4c4acdc1434886d44f6d48a5b639">
  <xsd:schema xmlns:xsd="http://www.w3.org/2001/XMLSchema" xmlns:xs="http://www.w3.org/2001/XMLSchema" xmlns:p="http://schemas.microsoft.com/office/2006/metadata/properties" xmlns:ns3="e1991b7f-6b7d-449b-b767-f5f786c869d3" targetNamespace="http://schemas.microsoft.com/office/2006/metadata/properties" ma:root="true" ma:fieldsID="3969b164364f8faee446cc10c9d9b890" ns3:_="">
    <xsd:import namespace="e1991b7f-6b7d-449b-b767-f5f786c869d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91b7f-6b7d-449b-b767-f5f786c869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8B4F8D-A311-4DE8-A054-897539DEAD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991b7f-6b7d-449b-b767-f5f786c869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2CA450-7DC9-4F2E-8B21-F680C56C826F}">
  <ds:schemaRefs>
    <ds:schemaRef ds:uri="http://purl.org/dc/elements/1.1/"/>
    <ds:schemaRef ds:uri="http://purl.org/dc/terms/"/>
    <ds:schemaRef ds:uri="http://schemas.microsoft.com/office/2006/metadata/properties"/>
    <ds:schemaRef ds:uri="e1991b7f-6b7d-449b-b767-f5f786c869d3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493EEAE-E95B-4509-86A7-D9948EDF49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0</TotalTime>
  <Words>2673</Words>
  <Application>Microsoft Office PowerPoint</Application>
  <PresentationFormat>Widescreen</PresentationFormat>
  <Paragraphs>329</Paragraphs>
  <Slides>15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Consolas</vt:lpstr>
      <vt:lpstr>Courier New</vt:lpstr>
      <vt:lpstr>Hanken Grotesk</vt:lpstr>
      <vt:lpstr>Inter</vt:lpstr>
      <vt:lpstr>Univers Condensed</vt:lpstr>
      <vt:lpstr>Wingdings</vt:lpstr>
      <vt:lpstr>Tema di Office</vt:lpstr>
      <vt:lpstr>Presentazione standard di PowerPoint</vt:lpstr>
      <vt:lpstr>Contents</vt:lpstr>
      <vt:lpstr>Problem Statement</vt:lpstr>
      <vt:lpstr>Proposed Solution</vt:lpstr>
      <vt:lpstr>Unsupervised Learning with Autoencoder</vt:lpstr>
      <vt:lpstr>Working Conditions</vt:lpstr>
      <vt:lpstr>Data Preprocessing</vt:lpstr>
      <vt:lpstr>Image Alignment</vt:lpstr>
      <vt:lpstr>Structural Similarity</vt:lpstr>
      <vt:lpstr>Clustering Algorithm</vt:lpstr>
      <vt:lpstr>Aggregate Detection</vt:lpstr>
      <vt:lpstr>Results Discussion (1)</vt:lpstr>
      <vt:lpstr>Results Discussion (2)</vt:lpstr>
      <vt:lpstr>Conclusions and Future Developments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Casella</dc:creator>
  <cp:lastModifiedBy>Casella  Alessandro</cp:lastModifiedBy>
  <cp:revision>81</cp:revision>
  <dcterms:created xsi:type="dcterms:W3CDTF">2024-02-25T22:08:02Z</dcterms:created>
  <dcterms:modified xsi:type="dcterms:W3CDTF">2024-04-08T22:06:11Z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0x0101004855725CFF937040894F497962944123</vt:lpwstr>
  </property>
</Properties>
</file>